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50" r:id="rId1"/>
  </p:sldMasterIdLst>
  <p:notesMasterIdLst>
    <p:notesMasterId r:id="rId46"/>
  </p:notesMasterIdLst>
  <p:handoutMasterIdLst>
    <p:handoutMasterId r:id="rId47"/>
  </p:handoutMasterIdLst>
  <p:sldIdLst>
    <p:sldId id="256" r:id="rId2"/>
    <p:sldId id="297" r:id="rId3"/>
    <p:sldId id="298" r:id="rId4"/>
    <p:sldId id="257" r:id="rId5"/>
    <p:sldId id="258" r:id="rId6"/>
    <p:sldId id="259" r:id="rId7"/>
    <p:sldId id="260" r:id="rId8"/>
    <p:sldId id="288" r:id="rId9"/>
    <p:sldId id="292" r:id="rId10"/>
    <p:sldId id="261" r:id="rId11"/>
    <p:sldId id="303" r:id="rId12"/>
    <p:sldId id="262" r:id="rId13"/>
    <p:sldId id="265" r:id="rId14"/>
    <p:sldId id="266" r:id="rId15"/>
    <p:sldId id="267" r:id="rId16"/>
    <p:sldId id="268" r:id="rId17"/>
    <p:sldId id="270" r:id="rId18"/>
    <p:sldId id="271" r:id="rId19"/>
    <p:sldId id="272" r:id="rId20"/>
    <p:sldId id="289" r:id="rId21"/>
    <p:sldId id="273" r:id="rId22"/>
    <p:sldId id="290" r:id="rId23"/>
    <p:sldId id="299" r:id="rId24"/>
    <p:sldId id="301" r:id="rId25"/>
    <p:sldId id="302" r:id="rId26"/>
    <p:sldId id="304" r:id="rId27"/>
    <p:sldId id="291" r:id="rId28"/>
    <p:sldId id="274" r:id="rId29"/>
    <p:sldId id="275" r:id="rId30"/>
    <p:sldId id="276" r:id="rId31"/>
    <p:sldId id="277" r:id="rId32"/>
    <p:sldId id="278" r:id="rId33"/>
    <p:sldId id="279" r:id="rId34"/>
    <p:sldId id="280" r:id="rId35"/>
    <p:sldId id="281" r:id="rId36"/>
    <p:sldId id="283" r:id="rId37"/>
    <p:sldId id="284" r:id="rId38"/>
    <p:sldId id="285" r:id="rId39"/>
    <p:sldId id="287" r:id="rId40"/>
    <p:sldId id="293" r:id="rId41"/>
    <p:sldId id="294" r:id="rId42"/>
    <p:sldId id="295" r:id="rId43"/>
    <p:sldId id="300" r:id="rId44"/>
    <p:sldId id="296" r:id="rId4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ibert, Christine M" initials="SCM" lastIdx="1" clrIdx="0">
    <p:extLst>
      <p:ext uri="{19B8F6BF-5375-455C-9EA6-DF929625EA0E}">
        <p15:presenceInfo xmlns:p15="http://schemas.microsoft.com/office/powerpoint/2012/main" userId="S::SeibertC@delcohsa.org::0fa4b104-5900-435c-8118-92ed31b1838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FF00"/>
    <a:srgbClr val="00CC00"/>
    <a:srgbClr val="33CC33"/>
    <a:srgbClr val="0000FF"/>
    <a:srgbClr val="FF9900"/>
    <a:srgbClr val="FF9933"/>
    <a:srgbClr val="CC9900"/>
    <a:srgbClr val="FF00FF"/>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06" autoAdjust="0"/>
    <p:restoredTop sz="94660"/>
  </p:normalViewPr>
  <p:slideViewPr>
    <p:cSldViewPr>
      <p:cViewPr varScale="1">
        <p:scale>
          <a:sx n="68" d="100"/>
          <a:sy n="68" d="100"/>
        </p:scale>
        <p:origin x="1482" y="7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6400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5-14T11:03:20.364" idx="1">
    <p:pos x="10" y="10"/>
    <p:text/>
    <p:extLst>
      <p:ext uri="{C676402C-5697-4E1C-873F-D02D1690AC5C}">
        <p15:threadingInfo xmlns:p15="http://schemas.microsoft.com/office/powerpoint/2012/main" timeZoneBias="24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AF8539-306B-406F-90D0-0DD223B251A3}" type="doc">
      <dgm:prSet loTypeId="urn:microsoft.com/office/officeart/2005/8/layout/hProcess6" loCatId="process" qsTypeId="urn:microsoft.com/office/officeart/2005/8/quickstyle/simple5" qsCatId="simple" csTypeId="urn:microsoft.com/office/officeart/2005/8/colors/accent1_2" csCatId="accent1" phldr="1"/>
      <dgm:spPr/>
      <dgm:t>
        <a:bodyPr/>
        <a:lstStyle/>
        <a:p>
          <a:endParaRPr lang="en-US"/>
        </a:p>
      </dgm:t>
    </dgm:pt>
    <dgm:pt modelId="{6ADB99E5-C620-4BA8-9125-5E4BC4916421}">
      <dgm:prSet phldrT="[Text]"/>
      <dgm:spPr/>
      <dgm:t>
        <a:bodyPr/>
        <a:lstStyle/>
        <a:p>
          <a:pPr algn="ctr"/>
          <a:r>
            <a:rPr lang="en-US" dirty="0"/>
            <a:t>Housing Crisis</a:t>
          </a:r>
        </a:p>
      </dgm:t>
    </dgm:pt>
    <dgm:pt modelId="{2E4C78B2-9CFF-4389-80D0-D1EE5B050791}" type="parTrans" cxnId="{6EC7C835-66A3-4C34-8071-D2F3A8972F84}">
      <dgm:prSet/>
      <dgm:spPr/>
      <dgm:t>
        <a:bodyPr/>
        <a:lstStyle/>
        <a:p>
          <a:endParaRPr lang="en-US"/>
        </a:p>
      </dgm:t>
    </dgm:pt>
    <dgm:pt modelId="{44966710-5246-454E-83F1-F30165F59691}" type="sibTrans" cxnId="{6EC7C835-66A3-4C34-8071-D2F3A8972F84}">
      <dgm:prSet/>
      <dgm:spPr/>
      <dgm:t>
        <a:bodyPr/>
        <a:lstStyle/>
        <a:p>
          <a:endParaRPr lang="en-US"/>
        </a:p>
      </dgm:t>
    </dgm:pt>
    <dgm:pt modelId="{E1CD9AF9-64C1-491F-875C-5ABB48FB2A2E}">
      <dgm:prSet phldrT="[Text]"/>
      <dgm:spPr/>
      <dgm:t>
        <a:bodyPr/>
        <a:lstStyle/>
        <a:p>
          <a:r>
            <a:rPr lang="en-US"/>
            <a:t>Outreach</a:t>
          </a:r>
        </a:p>
      </dgm:t>
    </dgm:pt>
    <dgm:pt modelId="{2256E257-DB51-4418-9B8C-4EA4EAA0337E}" type="parTrans" cxnId="{E3B59415-5674-4538-8765-FA685E926B40}">
      <dgm:prSet/>
      <dgm:spPr/>
      <dgm:t>
        <a:bodyPr/>
        <a:lstStyle/>
        <a:p>
          <a:endParaRPr lang="en-US"/>
        </a:p>
      </dgm:t>
    </dgm:pt>
    <dgm:pt modelId="{2A9B92F7-FDB9-4C35-83CF-0AE42A6D041D}" type="sibTrans" cxnId="{E3B59415-5674-4538-8765-FA685E926B40}">
      <dgm:prSet/>
      <dgm:spPr/>
      <dgm:t>
        <a:bodyPr/>
        <a:lstStyle/>
        <a:p>
          <a:endParaRPr lang="en-US"/>
        </a:p>
      </dgm:t>
    </dgm:pt>
    <dgm:pt modelId="{EEBF4908-0ED0-48F0-A19B-DC2F8BC8704D}">
      <dgm:prSet phldrT="[Text]"/>
      <dgm:spPr/>
      <dgm:t>
        <a:bodyPr/>
        <a:lstStyle/>
        <a:p>
          <a:r>
            <a:rPr lang="en-US"/>
            <a:t>Coordinated Entry	</a:t>
          </a:r>
        </a:p>
      </dgm:t>
    </dgm:pt>
    <dgm:pt modelId="{9158D7F5-3AC6-4B6E-86D9-DC323C5261BF}" type="parTrans" cxnId="{E1C3FBFA-4C86-4D80-9E64-EE612BCF2373}">
      <dgm:prSet/>
      <dgm:spPr/>
      <dgm:t>
        <a:bodyPr/>
        <a:lstStyle/>
        <a:p>
          <a:endParaRPr lang="en-US"/>
        </a:p>
      </dgm:t>
    </dgm:pt>
    <dgm:pt modelId="{7B2745C0-FABC-4082-B190-AA864340EDD3}" type="sibTrans" cxnId="{E1C3FBFA-4C86-4D80-9E64-EE612BCF2373}">
      <dgm:prSet/>
      <dgm:spPr/>
      <dgm:t>
        <a:bodyPr/>
        <a:lstStyle/>
        <a:p>
          <a:endParaRPr lang="en-US"/>
        </a:p>
      </dgm:t>
    </dgm:pt>
    <dgm:pt modelId="{27AD06AA-492F-4587-A596-890BACE1B9EC}">
      <dgm:prSet phldrT="[Text]"/>
      <dgm:spPr/>
      <dgm:t>
        <a:bodyPr/>
        <a:lstStyle/>
        <a:p>
          <a:r>
            <a:rPr lang="en-US"/>
            <a:t>Find Help</a:t>
          </a:r>
        </a:p>
      </dgm:t>
    </dgm:pt>
    <dgm:pt modelId="{48E843A5-99F1-4E40-AB66-BCFBC6D7C77C}" type="parTrans" cxnId="{F9F4065C-EC87-4048-9913-0128ABF886E2}">
      <dgm:prSet/>
      <dgm:spPr/>
      <dgm:t>
        <a:bodyPr/>
        <a:lstStyle/>
        <a:p>
          <a:endParaRPr lang="en-US"/>
        </a:p>
      </dgm:t>
    </dgm:pt>
    <dgm:pt modelId="{53BA569B-8553-4918-BC4F-4333D820556A}" type="sibTrans" cxnId="{F9F4065C-EC87-4048-9913-0128ABF886E2}">
      <dgm:prSet/>
      <dgm:spPr/>
      <dgm:t>
        <a:bodyPr/>
        <a:lstStyle/>
        <a:p>
          <a:endParaRPr lang="en-US"/>
        </a:p>
      </dgm:t>
    </dgm:pt>
    <dgm:pt modelId="{D43C63BD-06C8-4379-9DAF-50F8EA620301}">
      <dgm:prSet phldrT="[Text]"/>
      <dgm:spPr/>
      <dgm:t>
        <a:bodyPr/>
        <a:lstStyle/>
        <a:p>
          <a:r>
            <a:rPr lang="en-US"/>
            <a:t>Prevention Assistance</a:t>
          </a:r>
        </a:p>
      </dgm:t>
    </dgm:pt>
    <dgm:pt modelId="{FE6C7357-EC66-4A97-ABA9-CE6700927A2B}" type="parTrans" cxnId="{D1AD5AFD-16CA-4CA2-A307-3DB0EAA7B2FA}">
      <dgm:prSet/>
      <dgm:spPr/>
      <dgm:t>
        <a:bodyPr/>
        <a:lstStyle/>
        <a:p>
          <a:endParaRPr lang="en-US"/>
        </a:p>
      </dgm:t>
    </dgm:pt>
    <dgm:pt modelId="{4C899A4A-E210-4A72-AE59-13B4B4252569}" type="sibTrans" cxnId="{D1AD5AFD-16CA-4CA2-A307-3DB0EAA7B2FA}">
      <dgm:prSet/>
      <dgm:spPr/>
      <dgm:t>
        <a:bodyPr/>
        <a:lstStyle/>
        <a:p>
          <a:endParaRPr lang="en-US"/>
        </a:p>
      </dgm:t>
    </dgm:pt>
    <dgm:pt modelId="{82E6BBA1-9597-4CCF-A46B-F9BBC06AA2A8}">
      <dgm:prSet phldrT="[Text]"/>
      <dgm:spPr/>
      <dgm:t>
        <a:bodyPr/>
        <a:lstStyle/>
        <a:p>
          <a:r>
            <a:rPr lang="en-US"/>
            <a:t>Diversion</a:t>
          </a:r>
        </a:p>
      </dgm:t>
    </dgm:pt>
    <dgm:pt modelId="{45A8DAF1-AA4E-4D03-BFAB-35995040F376}" type="parTrans" cxnId="{2B47D6A6-9575-4D85-AE64-B1084AC2E21D}">
      <dgm:prSet/>
      <dgm:spPr/>
      <dgm:t>
        <a:bodyPr/>
        <a:lstStyle/>
        <a:p>
          <a:endParaRPr lang="en-US"/>
        </a:p>
      </dgm:t>
    </dgm:pt>
    <dgm:pt modelId="{2EEFA1CB-9BF6-4560-A589-4B6D6F8B2B39}" type="sibTrans" cxnId="{2B47D6A6-9575-4D85-AE64-B1084AC2E21D}">
      <dgm:prSet/>
      <dgm:spPr/>
      <dgm:t>
        <a:bodyPr/>
        <a:lstStyle/>
        <a:p>
          <a:endParaRPr lang="en-US"/>
        </a:p>
      </dgm:t>
    </dgm:pt>
    <dgm:pt modelId="{3501DD6C-D937-4DF4-B07C-6AA2C621DE8C}">
      <dgm:prSet phldrT="[Text]"/>
      <dgm:spPr/>
      <dgm:t>
        <a:bodyPr/>
        <a:lstStyle/>
        <a:p>
          <a:r>
            <a:rPr lang="en-US"/>
            <a:t>Stable Housing</a:t>
          </a:r>
        </a:p>
      </dgm:t>
    </dgm:pt>
    <dgm:pt modelId="{2170964B-0230-4846-A2FB-F9C167BF0C04}" type="parTrans" cxnId="{F1845621-D63B-4E9F-995A-D143D8B11423}">
      <dgm:prSet/>
      <dgm:spPr/>
      <dgm:t>
        <a:bodyPr/>
        <a:lstStyle/>
        <a:p>
          <a:endParaRPr lang="en-US"/>
        </a:p>
      </dgm:t>
    </dgm:pt>
    <dgm:pt modelId="{5019EB9F-E0A7-4253-AFA1-75D2EAF04722}" type="sibTrans" cxnId="{F1845621-D63B-4E9F-995A-D143D8B11423}">
      <dgm:prSet/>
      <dgm:spPr/>
      <dgm:t>
        <a:bodyPr/>
        <a:lstStyle/>
        <a:p>
          <a:endParaRPr lang="en-US"/>
        </a:p>
      </dgm:t>
    </dgm:pt>
    <dgm:pt modelId="{6F96343E-C121-4992-9033-14E465E029FA}">
      <dgm:prSet phldrT="[Text]"/>
      <dgm:spPr/>
      <dgm:t>
        <a:bodyPr/>
        <a:lstStyle/>
        <a:p>
          <a:r>
            <a:rPr lang="en-US"/>
            <a:t>Transitional Housing</a:t>
          </a:r>
        </a:p>
      </dgm:t>
    </dgm:pt>
    <dgm:pt modelId="{B0A494D8-34C4-482B-A985-DD3F63AEDBBB}" type="parTrans" cxnId="{4BD787EF-4A0A-444C-B6F4-9E5AA1E5902A}">
      <dgm:prSet/>
      <dgm:spPr/>
      <dgm:t>
        <a:bodyPr/>
        <a:lstStyle/>
        <a:p>
          <a:endParaRPr lang="en-US"/>
        </a:p>
      </dgm:t>
    </dgm:pt>
    <dgm:pt modelId="{F8F09A3C-5C61-43AB-A202-9B0CE1A2F3C2}" type="sibTrans" cxnId="{4BD787EF-4A0A-444C-B6F4-9E5AA1E5902A}">
      <dgm:prSet/>
      <dgm:spPr/>
      <dgm:t>
        <a:bodyPr/>
        <a:lstStyle/>
        <a:p>
          <a:endParaRPr lang="en-US"/>
        </a:p>
      </dgm:t>
    </dgm:pt>
    <dgm:pt modelId="{527EBBD9-5C58-4123-B0CE-67146D7A74FE}">
      <dgm:prSet phldrT="[Text]"/>
      <dgm:spPr/>
      <dgm:t>
        <a:bodyPr/>
        <a:lstStyle/>
        <a:p>
          <a:r>
            <a:rPr lang="en-US"/>
            <a:t>Permanent Supportive Housing</a:t>
          </a:r>
        </a:p>
      </dgm:t>
    </dgm:pt>
    <dgm:pt modelId="{20D84CE1-B0FD-4C26-8B69-2CD013110F95}" type="parTrans" cxnId="{AFEB363F-C7D1-4605-8F25-DBAAECB0AFE3}">
      <dgm:prSet/>
      <dgm:spPr/>
      <dgm:t>
        <a:bodyPr/>
        <a:lstStyle/>
        <a:p>
          <a:endParaRPr lang="en-US"/>
        </a:p>
      </dgm:t>
    </dgm:pt>
    <dgm:pt modelId="{7EB7A1E4-916E-4680-BE63-47E6C12F8CA1}" type="sibTrans" cxnId="{AFEB363F-C7D1-4605-8F25-DBAAECB0AFE3}">
      <dgm:prSet/>
      <dgm:spPr/>
      <dgm:t>
        <a:bodyPr/>
        <a:lstStyle/>
        <a:p>
          <a:endParaRPr lang="en-US"/>
        </a:p>
      </dgm:t>
    </dgm:pt>
    <dgm:pt modelId="{286F01AB-A65B-4DE7-809B-1FE1574A8873}">
      <dgm:prSet phldrT="[Text]"/>
      <dgm:spPr/>
      <dgm:t>
        <a:bodyPr/>
        <a:lstStyle/>
        <a:p>
          <a:r>
            <a:rPr lang="en-US"/>
            <a:t>Emergency SHelter </a:t>
          </a:r>
        </a:p>
      </dgm:t>
    </dgm:pt>
    <dgm:pt modelId="{56DA66F8-FE1A-417D-9B8A-CF7B425003B7}" type="parTrans" cxnId="{4D6EAA52-FBAB-4FB8-A4F7-A01D11C841B7}">
      <dgm:prSet/>
      <dgm:spPr/>
      <dgm:t>
        <a:bodyPr/>
        <a:lstStyle/>
        <a:p>
          <a:endParaRPr lang="en-US"/>
        </a:p>
      </dgm:t>
    </dgm:pt>
    <dgm:pt modelId="{C129960B-D2CF-4CFA-9840-50C9704200C1}" type="sibTrans" cxnId="{4D6EAA52-FBAB-4FB8-A4F7-A01D11C841B7}">
      <dgm:prSet/>
      <dgm:spPr/>
      <dgm:t>
        <a:bodyPr/>
        <a:lstStyle/>
        <a:p>
          <a:endParaRPr lang="en-US"/>
        </a:p>
      </dgm:t>
    </dgm:pt>
    <dgm:pt modelId="{6CEA9645-5CC6-4554-9858-6DBF64EC310D}">
      <dgm:prSet phldrT="[Text]"/>
      <dgm:spPr/>
      <dgm:t>
        <a:bodyPr/>
        <a:lstStyle/>
        <a:p>
          <a:r>
            <a:rPr lang="en-US"/>
            <a:t>Rapid Rehousing</a:t>
          </a:r>
        </a:p>
      </dgm:t>
    </dgm:pt>
    <dgm:pt modelId="{759E25F4-016C-473B-AFD0-625B336B0135}" type="parTrans" cxnId="{717937F6-B4B0-411D-99DC-CD4A56F06E48}">
      <dgm:prSet/>
      <dgm:spPr/>
      <dgm:t>
        <a:bodyPr/>
        <a:lstStyle/>
        <a:p>
          <a:endParaRPr lang="en-US"/>
        </a:p>
      </dgm:t>
    </dgm:pt>
    <dgm:pt modelId="{EB3FDFF0-A958-4F96-A2D2-F2A08D3CE635}" type="sibTrans" cxnId="{717937F6-B4B0-411D-99DC-CD4A56F06E48}">
      <dgm:prSet/>
      <dgm:spPr/>
      <dgm:t>
        <a:bodyPr/>
        <a:lstStyle/>
        <a:p>
          <a:endParaRPr lang="en-US"/>
        </a:p>
      </dgm:t>
    </dgm:pt>
    <dgm:pt modelId="{0187AEC5-5215-4EDF-A516-7C69F419B375}" type="pres">
      <dgm:prSet presAssocID="{DEAF8539-306B-406F-90D0-0DD223B251A3}" presName="theList" presStyleCnt="0">
        <dgm:presLayoutVars>
          <dgm:dir/>
          <dgm:animLvl val="lvl"/>
          <dgm:resizeHandles val="exact"/>
        </dgm:presLayoutVars>
      </dgm:prSet>
      <dgm:spPr/>
    </dgm:pt>
    <dgm:pt modelId="{3EC242DF-17B4-4D8D-9F3F-4ED4B25FF633}" type="pres">
      <dgm:prSet presAssocID="{6ADB99E5-C620-4BA8-9125-5E4BC4916421}" presName="compNode" presStyleCnt="0"/>
      <dgm:spPr/>
    </dgm:pt>
    <dgm:pt modelId="{D5D71458-7F50-4003-9DF9-2FBB36FE4FAE}" type="pres">
      <dgm:prSet presAssocID="{6ADB99E5-C620-4BA8-9125-5E4BC4916421}" presName="noGeometry" presStyleCnt="0"/>
      <dgm:spPr/>
    </dgm:pt>
    <dgm:pt modelId="{0BEE94E9-5D72-405E-845C-B3BDCA1E0BB9}" type="pres">
      <dgm:prSet presAssocID="{6ADB99E5-C620-4BA8-9125-5E4BC4916421}" presName="childTextVisible" presStyleLbl="bgAccFollowNode1" presStyleIdx="0" presStyleCnt="3">
        <dgm:presLayoutVars>
          <dgm:bulletEnabled val="1"/>
        </dgm:presLayoutVars>
      </dgm:prSet>
      <dgm:spPr/>
    </dgm:pt>
    <dgm:pt modelId="{CA825611-370B-4626-A283-6F2EC12A96C1}" type="pres">
      <dgm:prSet presAssocID="{6ADB99E5-C620-4BA8-9125-5E4BC4916421}" presName="childTextHidden" presStyleLbl="bgAccFollowNode1" presStyleIdx="0" presStyleCnt="3"/>
      <dgm:spPr/>
    </dgm:pt>
    <dgm:pt modelId="{01BB871B-6B31-42D6-A847-0AEDD5941BF1}" type="pres">
      <dgm:prSet presAssocID="{6ADB99E5-C620-4BA8-9125-5E4BC4916421}" presName="parentText" presStyleLbl="node1" presStyleIdx="0" presStyleCnt="3">
        <dgm:presLayoutVars>
          <dgm:chMax val="1"/>
          <dgm:bulletEnabled val="1"/>
        </dgm:presLayoutVars>
      </dgm:prSet>
      <dgm:spPr/>
    </dgm:pt>
    <dgm:pt modelId="{AFD8B58E-DEE3-4A30-8108-683A095BA13B}" type="pres">
      <dgm:prSet presAssocID="{6ADB99E5-C620-4BA8-9125-5E4BC4916421}" presName="aSpace" presStyleCnt="0"/>
      <dgm:spPr/>
    </dgm:pt>
    <dgm:pt modelId="{03434222-0E9C-4FFC-AD40-3EF15045CF8E}" type="pres">
      <dgm:prSet presAssocID="{27AD06AA-492F-4587-A596-890BACE1B9EC}" presName="compNode" presStyleCnt="0"/>
      <dgm:spPr/>
    </dgm:pt>
    <dgm:pt modelId="{BFD974BE-6713-4A2B-9968-4A1F836DC4FC}" type="pres">
      <dgm:prSet presAssocID="{27AD06AA-492F-4587-A596-890BACE1B9EC}" presName="noGeometry" presStyleCnt="0"/>
      <dgm:spPr/>
    </dgm:pt>
    <dgm:pt modelId="{3A356D9D-0580-495F-AC48-A942870D1668}" type="pres">
      <dgm:prSet presAssocID="{27AD06AA-492F-4587-A596-890BACE1B9EC}" presName="childTextVisible" presStyleLbl="bgAccFollowNode1" presStyleIdx="1" presStyleCnt="3">
        <dgm:presLayoutVars>
          <dgm:bulletEnabled val="1"/>
        </dgm:presLayoutVars>
      </dgm:prSet>
      <dgm:spPr/>
    </dgm:pt>
    <dgm:pt modelId="{0C008B2E-D7F4-45E0-94FC-3E84408E60CB}" type="pres">
      <dgm:prSet presAssocID="{27AD06AA-492F-4587-A596-890BACE1B9EC}" presName="childTextHidden" presStyleLbl="bgAccFollowNode1" presStyleIdx="1" presStyleCnt="3"/>
      <dgm:spPr/>
    </dgm:pt>
    <dgm:pt modelId="{C5F6C4A2-A4AA-4086-AF38-338A6EC50774}" type="pres">
      <dgm:prSet presAssocID="{27AD06AA-492F-4587-A596-890BACE1B9EC}" presName="parentText" presStyleLbl="node1" presStyleIdx="1" presStyleCnt="3">
        <dgm:presLayoutVars>
          <dgm:chMax val="1"/>
          <dgm:bulletEnabled val="1"/>
        </dgm:presLayoutVars>
      </dgm:prSet>
      <dgm:spPr/>
    </dgm:pt>
    <dgm:pt modelId="{D0748F7D-25DA-419B-811C-B561CBD9CB5B}" type="pres">
      <dgm:prSet presAssocID="{27AD06AA-492F-4587-A596-890BACE1B9EC}" presName="aSpace" presStyleCnt="0"/>
      <dgm:spPr/>
    </dgm:pt>
    <dgm:pt modelId="{F9FA2C51-DC9C-4F1A-968B-1FEAAF2C46E2}" type="pres">
      <dgm:prSet presAssocID="{3501DD6C-D937-4DF4-B07C-6AA2C621DE8C}" presName="compNode" presStyleCnt="0"/>
      <dgm:spPr/>
    </dgm:pt>
    <dgm:pt modelId="{210CFAC5-3E29-4B14-9FA8-16F74ADC8964}" type="pres">
      <dgm:prSet presAssocID="{3501DD6C-D937-4DF4-B07C-6AA2C621DE8C}" presName="noGeometry" presStyleCnt="0"/>
      <dgm:spPr/>
    </dgm:pt>
    <dgm:pt modelId="{32F6F9CF-D745-4C99-8D1E-1345DD9DE74D}" type="pres">
      <dgm:prSet presAssocID="{3501DD6C-D937-4DF4-B07C-6AA2C621DE8C}" presName="childTextVisible" presStyleLbl="bgAccFollowNode1" presStyleIdx="2" presStyleCnt="3">
        <dgm:presLayoutVars>
          <dgm:bulletEnabled val="1"/>
        </dgm:presLayoutVars>
      </dgm:prSet>
      <dgm:spPr/>
    </dgm:pt>
    <dgm:pt modelId="{D3E2B8BB-7F2E-42A2-B612-C6631B11E2C9}" type="pres">
      <dgm:prSet presAssocID="{3501DD6C-D937-4DF4-B07C-6AA2C621DE8C}" presName="childTextHidden" presStyleLbl="bgAccFollowNode1" presStyleIdx="2" presStyleCnt="3"/>
      <dgm:spPr/>
    </dgm:pt>
    <dgm:pt modelId="{AE2B8344-2823-4A40-B877-FCE3E1A20555}" type="pres">
      <dgm:prSet presAssocID="{3501DD6C-D937-4DF4-B07C-6AA2C621DE8C}" presName="parentText" presStyleLbl="node1" presStyleIdx="2" presStyleCnt="3">
        <dgm:presLayoutVars>
          <dgm:chMax val="1"/>
          <dgm:bulletEnabled val="1"/>
        </dgm:presLayoutVars>
      </dgm:prSet>
      <dgm:spPr/>
    </dgm:pt>
  </dgm:ptLst>
  <dgm:cxnLst>
    <dgm:cxn modelId="{17CB4F08-C5F7-451A-80C2-B8E2996D409F}" type="presOf" srcId="{27AD06AA-492F-4587-A596-890BACE1B9EC}" destId="{C5F6C4A2-A4AA-4086-AF38-338A6EC50774}" srcOrd="0" destOrd="0" presId="urn:microsoft.com/office/officeart/2005/8/layout/hProcess6"/>
    <dgm:cxn modelId="{A797C108-AE6A-4080-BDD6-80614B7ED6A1}" type="presOf" srcId="{DEAF8539-306B-406F-90D0-0DD223B251A3}" destId="{0187AEC5-5215-4EDF-A516-7C69F419B375}" srcOrd="0" destOrd="0" presId="urn:microsoft.com/office/officeart/2005/8/layout/hProcess6"/>
    <dgm:cxn modelId="{66C5270C-731C-424F-BCF2-F3DD6CC788F1}" type="presOf" srcId="{D43C63BD-06C8-4379-9DAF-50F8EA620301}" destId="{3A356D9D-0580-495F-AC48-A942870D1668}" srcOrd="0" destOrd="0" presId="urn:microsoft.com/office/officeart/2005/8/layout/hProcess6"/>
    <dgm:cxn modelId="{3E29F50E-4E28-4961-9A7C-60C9169C8275}" type="presOf" srcId="{6F96343E-C121-4992-9033-14E465E029FA}" destId="{32F6F9CF-D745-4C99-8D1E-1345DD9DE74D}" srcOrd="0" destOrd="0" presId="urn:microsoft.com/office/officeart/2005/8/layout/hProcess6"/>
    <dgm:cxn modelId="{E3B59415-5674-4538-8765-FA685E926B40}" srcId="{6ADB99E5-C620-4BA8-9125-5E4BC4916421}" destId="{E1CD9AF9-64C1-491F-875C-5ABB48FB2A2E}" srcOrd="0" destOrd="0" parTransId="{2256E257-DB51-4418-9B8C-4EA4EAA0337E}" sibTransId="{2A9B92F7-FDB9-4C35-83CF-0AE42A6D041D}"/>
    <dgm:cxn modelId="{B8D2171A-BCA1-4ABD-855A-88207DAFB86D}" type="presOf" srcId="{527EBBD9-5C58-4123-B0CE-67146D7A74FE}" destId="{D3E2B8BB-7F2E-42A2-B612-C6631B11E2C9}" srcOrd="1" destOrd="1" presId="urn:microsoft.com/office/officeart/2005/8/layout/hProcess6"/>
    <dgm:cxn modelId="{F1845621-D63B-4E9F-995A-D143D8B11423}" srcId="{DEAF8539-306B-406F-90D0-0DD223B251A3}" destId="{3501DD6C-D937-4DF4-B07C-6AA2C621DE8C}" srcOrd="2" destOrd="0" parTransId="{2170964B-0230-4846-A2FB-F9C167BF0C04}" sibTransId="{5019EB9F-E0A7-4253-AFA1-75D2EAF04722}"/>
    <dgm:cxn modelId="{6EC7C835-66A3-4C34-8071-D2F3A8972F84}" srcId="{DEAF8539-306B-406F-90D0-0DD223B251A3}" destId="{6ADB99E5-C620-4BA8-9125-5E4BC4916421}" srcOrd="0" destOrd="0" parTransId="{2E4C78B2-9CFF-4389-80D0-D1EE5B050791}" sibTransId="{44966710-5246-454E-83F1-F30165F59691}"/>
    <dgm:cxn modelId="{CF4B0438-C014-4801-A5A7-2BC21F6695F7}" type="presOf" srcId="{E1CD9AF9-64C1-491F-875C-5ABB48FB2A2E}" destId="{CA825611-370B-4626-A283-6F2EC12A96C1}" srcOrd="1" destOrd="0" presId="urn:microsoft.com/office/officeart/2005/8/layout/hProcess6"/>
    <dgm:cxn modelId="{AFEB363F-C7D1-4605-8F25-DBAAECB0AFE3}" srcId="{3501DD6C-D937-4DF4-B07C-6AA2C621DE8C}" destId="{527EBBD9-5C58-4123-B0CE-67146D7A74FE}" srcOrd="1" destOrd="0" parTransId="{20D84CE1-B0FD-4C26-8B69-2CD013110F95}" sibTransId="{7EB7A1E4-916E-4680-BE63-47E6C12F8CA1}"/>
    <dgm:cxn modelId="{F9F4065C-EC87-4048-9913-0128ABF886E2}" srcId="{DEAF8539-306B-406F-90D0-0DD223B251A3}" destId="{27AD06AA-492F-4587-A596-890BACE1B9EC}" srcOrd="1" destOrd="0" parTransId="{48E843A5-99F1-4E40-AB66-BCFBC6D7C77C}" sibTransId="{53BA569B-8553-4918-BC4F-4333D820556A}"/>
    <dgm:cxn modelId="{CD0B0165-8E28-4199-91C0-27080BBAF996}" type="presOf" srcId="{6F96343E-C121-4992-9033-14E465E029FA}" destId="{D3E2B8BB-7F2E-42A2-B612-C6631B11E2C9}" srcOrd="1" destOrd="0" presId="urn:microsoft.com/office/officeart/2005/8/layout/hProcess6"/>
    <dgm:cxn modelId="{5718D347-CADD-42A5-9499-CD20C7520581}" type="presOf" srcId="{286F01AB-A65B-4DE7-809B-1FE1574A8873}" destId="{3A356D9D-0580-495F-AC48-A942870D1668}" srcOrd="0" destOrd="2" presId="urn:microsoft.com/office/officeart/2005/8/layout/hProcess6"/>
    <dgm:cxn modelId="{30600769-45AF-48D8-83F5-03E822725A28}" type="presOf" srcId="{82E6BBA1-9597-4CCF-A46B-F9BBC06AA2A8}" destId="{0C008B2E-D7F4-45E0-94FC-3E84408E60CB}" srcOrd="1" destOrd="1" presId="urn:microsoft.com/office/officeart/2005/8/layout/hProcess6"/>
    <dgm:cxn modelId="{24411B6C-52E9-473C-ADB0-CDAC1BFE15F3}" type="presOf" srcId="{6CEA9645-5CC6-4554-9858-6DBF64EC310D}" destId="{D3E2B8BB-7F2E-42A2-B612-C6631B11E2C9}" srcOrd="1" destOrd="2" presId="urn:microsoft.com/office/officeart/2005/8/layout/hProcess6"/>
    <dgm:cxn modelId="{4D6EAA52-FBAB-4FB8-A4F7-A01D11C841B7}" srcId="{27AD06AA-492F-4587-A596-890BACE1B9EC}" destId="{286F01AB-A65B-4DE7-809B-1FE1574A8873}" srcOrd="2" destOrd="0" parTransId="{56DA66F8-FE1A-417D-9B8A-CF7B425003B7}" sibTransId="{C129960B-D2CF-4CFA-9840-50C9704200C1}"/>
    <dgm:cxn modelId="{FAF2B387-1A81-4978-8D0F-F8E979F0AE9B}" type="presOf" srcId="{EEBF4908-0ED0-48F0-A19B-DC2F8BC8704D}" destId="{0BEE94E9-5D72-405E-845C-B3BDCA1E0BB9}" srcOrd="0" destOrd="1" presId="urn:microsoft.com/office/officeart/2005/8/layout/hProcess6"/>
    <dgm:cxn modelId="{2D12588E-7199-4BFD-A475-98A78E652576}" type="presOf" srcId="{527EBBD9-5C58-4123-B0CE-67146D7A74FE}" destId="{32F6F9CF-D745-4C99-8D1E-1345DD9DE74D}" srcOrd="0" destOrd="1" presId="urn:microsoft.com/office/officeart/2005/8/layout/hProcess6"/>
    <dgm:cxn modelId="{4BE4CF9D-C19D-48E7-A0E3-D92DA78013DF}" type="presOf" srcId="{82E6BBA1-9597-4CCF-A46B-F9BBC06AA2A8}" destId="{3A356D9D-0580-495F-AC48-A942870D1668}" srcOrd="0" destOrd="1" presId="urn:microsoft.com/office/officeart/2005/8/layout/hProcess6"/>
    <dgm:cxn modelId="{22BE679E-2D4E-4B04-A670-6E847A60151D}" type="presOf" srcId="{6CEA9645-5CC6-4554-9858-6DBF64EC310D}" destId="{32F6F9CF-D745-4C99-8D1E-1345DD9DE74D}" srcOrd="0" destOrd="2" presId="urn:microsoft.com/office/officeart/2005/8/layout/hProcess6"/>
    <dgm:cxn modelId="{AF9952A0-61C7-4999-A8DD-DB0350DD485E}" type="presOf" srcId="{6ADB99E5-C620-4BA8-9125-5E4BC4916421}" destId="{01BB871B-6B31-42D6-A847-0AEDD5941BF1}" srcOrd="0" destOrd="0" presId="urn:microsoft.com/office/officeart/2005/8/layout/hProcess6"/>
    <dgm:cxn modelId="{FAF407A5-A7CA-4434-8061-2438FE85F753}" type="presOf" srcId="{E1CD9AF9-64C1-491F-875C-5ABB48FB2A2E}" destId="{0BEE94E9-5D72-405E-845C-B3BDCA1E0BB9}" srcOrd="0" destOrd="0" presId="urn:microsoft.com/office/officeart/2005/8/layout/hProcess6"/>
    <dgm:cxn modelId="{2B47D6A6-9575-4D85-AE64-B1084AC2E21D}" srcId="{27AD06AA-492F-4587-A596-890BACE1B9EC}" destId="{82E6BBA1-9597-4CCF-A46B-F9BBC06AA2A8}" srcOrd="1" destOrd="0" parTransId="{45A8DAF1-AA4E-4D03-BFAB-35995040F376}" sibTransId="{2EEFA1CB-9BF6-4560-A589-4B6D6F8B2B39}"/>
    <dgm:cxn modelId="{67D916CE-0050-49F4-8705-236180D66E08}" type="presOf" srcId="{EEBF4908-0ED0-48F0-A19B-DC2F8BC8704D}" destId="{CA825611-370B-4626-A283-6F2EC12A96C1}" srcOrd="1" destOrd="1" presId="urn:microsoft.com/office/officeart/2005/8/layout/hProcess6"/>
    <dgm:cxn modelId="{4BD787EF-4A0A-444C-B6F4-9E5AA1E5902A}" srcId="{3501DD6C-D937-4DF4-B07C-6AA2C621DE8C}" destId="{6F96343E-C121-4992-9033-14E465E029FA}" srcOrd="0" destOrd="0" parTransId="{B0A494D8-34C4-482B-A985-DD3F63AEDBBB}" sibTransId="{F8F09A3C-5C61-43AB-A202-9B0CE1A2F3C2}"/>
    <dgm:cxn modelId="{BD388CF0-4E9E-438F-9895-9255A2CF896D}" type="presOf" srcId="{286F01AB-A65B-4DE7-809B-1FE1574A8873}" destId="{0C008B2E-D7F4-45E0-94FC-3E84408E60CB}" srcOrd="1" destOrd="2" presId="urn:microsoft.com/office/officeart/2005/8/layout/hProcess6"/>
    <dgm:cxn modelId="{717937F6-B4B0-411D-99DC-CD4A56F06E48}" srcId="{3501DD6C-D937-4DF4-B07C-6AA2C621DE8C}" destId="{6CEA9645-5CC6-4554-9858-6DBF64EC310D}" srcOrd="2" destOrd="0" parTransId="{759E25F4-016C-473B-AFD0-625B336B0135}" sibTransId="{EB3FDFF0-A958-4F96-A2D2-F2A08D3CE635}"/>
    <dgm:cxn modelId="{E1C3FBFA-4C86-4D80-9E64-EE612BCF2373}" srcId="{6ADB99E5-C620-4BA8-9125-5E4BC4916421}" destId="{EEBF4908-0ED0-48F0-A19B-DC2F8BC8704D}" srcOrd="1" destOrd="0" parTransId="{9158D7F5-3AC6-4B6E-86D9-DC323C5261BF}" sibTransId="{7B2745C0-FABC-4082-B190-AA864340EDD3}"/>
    <dgm:cxn modelId="{6BAA29FB-C28A-4EA1-9E68-36DF97452B4A}" type="presOf" srcId="{3501DD6C-D937-4DF4-B07C-6AA2C621DE8C}" destId="{AE2B8344-2823-4A40-B877-FCE3E1A20555}" srcOrd="0" destOrd="0" presId="urn:microsoft.com/office/officeart/2005/8/layout/hProcess6"/>
    <dgm:cxn modelId="{EFD8C2FC-CB8B-4E95-9C5A-EA4C4F09FEFF}" type="presOf" srcId="{D43C63BD-06C8-4379-9DAF-50F8EA620301}" destId="{0C008B2E-D7F4-45E0-94FC-3E84408E60CB}" srcOrd="1" destOrd="0" presId="urn:microsoft.com/office/officeart/2005/8/layout/hProcess6"/>
    <dgm:cxn modelId="{D1AD5AFD-16CA-4CA2-A307-3DB0EAA7B2FA}" srcId="{27AD06AA-492F-4587-A596-890BACE1B9EC}" destId="{D43C63BD-06C8-4379-9DAF-50F8EA620301}" srcOrd="0" destOrd="0" parTransId="{FE6C7357-EC66-4A97-ABA9-CE6700927A2B}" sibTransId="{4C899A4A-E210-4A72-AE59-13B4B4252569}"/>
    <dgm:cxn modelId="{5B35C62A-F1F9-4A45-BCF5-70499D1A54CC}" type="presParOf" srcId="{0187AEC5-5215-4EDF-A516-7C69F419B375}" destId="{3EC242DF-17B4-4D8D-9F3F-4ED4B25FF633}" srcOrd="0" destOrd="0" presId="urn:microsoft.com/office/officeart/2005/8/layout/hProcess6"/>
    <dgm:cxn modelId="{1E0EC519-DE74-49B0-88B2-6897D227CDFA}" type="presParOf" srcId="{3EC242DF-17B4-4D8D-9F3F-4ED4B25FF633}" destId="{D5D71458-7F50-4003-9DF9-2FBB36FE4FAE}" srcOrd="0" destOrd="0" presId="urn:microsoft.com/office/officeart/2005/8/layout/hProcess6"/>
    <dgm:cxn modelId="{024E269F-3A2F-4E53-A677-3028D2B0FF1A}" type="presParOf" srcId="{3EC242DF-17B4-4D8D-9F3F-4ED4B25FF633}" destId="{0BEE94E9-5D72-405E-845C-B3BDCA1E0BB9}" srcOrd="1" destOrd="0" presId="urn:microsoft.com/office/officeart/2005/8/layout/hProcess6"/>
    <dgm:cxn modelId="{D515EB3E-4E52-4DEA-8D18-8F9AB3B33097}" type="presParOf" srcId="{3EC242DF-17B4-4D8D-9F3F-4ED4B25FF633}" destId="{CA825611-370B-4626-A283-6F2EC12A96C1}" srcOrd="2" destOrd="0" presId="urn:microsoft.com/office/officeart/2005/8/layout/hProcess6"/>
    <dgm:cxn modelId="{42FBCD4B-C53F-47B6-AA2F-B556C58FD703}" type="presParOf" srcId="{3EC242DF-17B4-4D8D-9F3F-4ED4B25FF633}" destId="{01BB871B-6B31-42D6-A847-0AEDD5941BF1}" srcOrd="3" destOrd="0" presId="urn:microsoft.com/office/officeart/2005/8/layout/hProcess6"/>
    <dgm:cxn modelId="{C40F099D-5D56-4DFB-8FC6-79B8089435A0}" type="presParOf" srcId="{0187AEC5-5215-4EDF-A516-7C69F419B375}" destId="{AFD8B58E-DEE3-4A30-8108-683A095BA13B}" srcOrd="1" destOrd="0" presId="urn:microsoft.com/office/officeart/2005/8/layout/hProcess6"/>
    <dgm:cxn modelId="{C4A63655-168E-44E4-A258-E4B79A88BC71}" type="presParOf" srcId="{0187AEC5-5215-4EDF-A516-7C69F419B375}" destId="{03434222-0E9C-4FFC-AD40-3EF15045CF8E}" srcOrd="2" destOrd="0" presId="urn:microsoft.com/office/officeart/2005/8/layout/hProcess6"/>
    <dgm:cxn modelId="{7FA59A07-DFF3-4738-8DCA-61BFE208F9E8}" type="presParOf" srcId="{03434222-0E9C-4FFC-AD40-3EF15045CF8E}" destId="{BFD974BE-6713-4A2B-9968-4A1F836DC4FC}" srcOrd="0" destOrd="0" presId="urn:microsoft.com/office/officeart/2005/8/layout/hProcess6"/>
    <dgm:cxn modelId="{4C34A33A-66C2-49EF-B653-337897D835DE}" type="presParOf" srcId="{03434222-0E9C-4FFC-AD40-3EF15045CF8E}" destId="{3A356D9D-0580-495F-AC48-A942870D1668}" srcOrd="1" destOrd="0" presId="urn:microsoft.com/office/officeart/2005/8/layout/hProcess6"/>
    <dgm:cxn modelId="{1171B731-71CA-490C-A168-8958004BDB3D}" type="presParOf" srcId="{03434222-0E9C-4FFC-AD40-3EF15045CF8E}" destId="{0C008B2E-D7F4-45E0-94FC-3E84408E60CB}" srcOrd="2" destOrd="0" presId="urn:microsoft.com/office/officeart/2005/8/layout/hProcess6"/>
    <dgm:cxn modelId="{89DB4EFE-4BC4-455F-A4F9-99EF0E142C19}" type="presParOf" srcId="{03434222-0E9C-4FFC-AD40-3EF15045CF8E}" destId="{C5F6C4A2-A4AA-4086-AF38-338A6EC50774}" srcOrd="3" destOrd="0" presId="urn:microsoft.com/office/officeart/2005/8/layout/hProcess6"/>
    <dgm:cxn modelId="{C07B3D2F-76CC-4461-883C-E251C33F0F0A}" type="presParOf" srcId="{0187AEC5-5215-4EDF-A516-7C69F419B375}" destId="{D0748F7D-25DA-419B-811C-B561CBD9CB5B}" srcOrd="3" destOrd="0" presId="urn:microsoft.com/office/officeart/2005/8/layout/hProcess6"/>
    <dgm:cxn modelId="{EB34A45F-279C-4A1A-882F-A5BDABA1667C}" type="presParOf" srcId="{0187AEC5-5215-4EDF-A516-7C69F419B375}" destId="{F9FA2C51-DC9C-4F1A-968B-1FEAAF2C46E2}" srcOrd="4" destOrd="0" presId="urn:microsoft.com/office/officeart/2005/8/layout/hProcess6"/>
    <dgm:cxn modelId="{CD721E58-54B0-4827-8ABA-4A34E6E8F227}" type="presParOf" srcId="{F9FA2C51-DC9C-4F1A-968B-1FEAAF2C46E2}" destId="{210CFAC5-3E29-4B14-9FA8-16F74ADC8964}" srcOrd="0" destOrd="0" presId="urn:microsoft.com/office/officeart/2005/8/layout/hProcess6"/>
    <dgm:cxn modelId="{0579714D-ED60-4C08-8FC4-0A62381DF09F}" type="presParOf" srcId="{F9FA2C51-DC9C-4F1A-968B-1FEAAF2C46E2}" destId="{32F6F9CF-D745-4C99-8D1E-1345DD9DE74D}" srcOrd="1" destOrd="0" presId="urn:microsoft.com/office/officeart/2005/8/layout/hProcess6"/>
    <dgm:cxn modelId="{38C9B732-408B-4D0C-8659-68DD51385026}" type="presParOf" srcId="{F9FA2C51-DC9C-4F1A-968B-1FEAAF2C46E2}" destId="{D3E2B8BB-7F2E-42A2-B612-C6631B11E2C9}" srcOrd="2" destOrd="0" presId="urn:microsoft.com/office/officeart/2005/8/layout/hProcess6"/>
    <dgm:cxn modelId="{BF6F2161-DA16-4B0F-8DC9-9FA07BF8B755}" type="presParOf" srcId="{F9FA2C51-DC9C-4F1A-968B-1FEAAF2C46E2}" destId="{AE2B8344-2823-4A40-B877-FCE3E1A20555}"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EE94E9-5D72-405E-845C-B3BDCA1E0BB9}">
      <dsp:nvSpPr>
        <dsp:cNvPr id="0" name=""/>
        <dsp:cNvSpPr/>
      </dsp:nvSpPr>
      <dsp:spPr>
        <a:xfrm>
          <a:off x="554235" y="1133841"/>
          <a:ext cx="2200275" cy="1923317"/>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50800" dist="38100" dir="5400000" sy="96000" rotWithShape="0">
            <a:srgbClr val="000000">
              <a:alpha val="54000"/>
            </a:srgbClr>
          </a:outerShdw>
        </a:effectLst>
      </dsp:spPr>
      <dsp:style>
        <a:lnRef idx="1">
          <a:scrgbClr r="0" g="0" b="0"/>
        </a:lnRef>
        <a:fillRef idx="1">
          <a:scrgbClr r="0" g="0" b="0"/>
        </a:fillRef>
        <a:effectRef idx="2">
          <a:scrgbClr r="0" g="0" b="0"/>
        </a:effectRef>
        <a:fontRef idx="minor"/>
      </dsp:style>
      <dsp:txBody>
        <a:bodyPr spcFirstLastPara="0" vert="horz" wrap="square" lIns="30480" tIns="7620" rIns="1524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a:t>Outreach</a:t>
          </a:r>
        </a:p>
        <a:p>
          <a:pPr marL="114300" lvl="1" indent="-114300" algn="l" defTabSz="533400">
            <a:lnSpc>
              <a:spcPct val="90000"/>
            </a:lnSpc>
            <a:spcBef>
              <a:spcPct val="0"/>
            </a:spcBef>
            <a:spcAft>
              <a:spcPct val="15000"/>
            </a:spcAft>
            <a:buChar char="•"/>
          </a:pPr>
          <a:r>
            <a:rPr lang="en-US" sz="1200" kern="1200"/>
            <a:t>Coordinated Entry	</a:t>
          </a:r>
        </a:p>
      </dsp:txBody>
      <dsp:txXfrm>
        <a:off x="1104304" y="1422339"/>
        <a:ext cx="1072634" cy="1346321"/>
      </dsp:txXfrm>
    </dsp:sp>
    <dsp:sp modelId="{01BB871B-6B31-42D6-A847-0AEDD5941BF1}">
      <dsp:nvSpPr>
        <dsp:cNvPr id="0" name=""/>
        <dsp:cNvSpPr/>
      </dsp:nvSpPr>
      <dsp:spPr>
        <a:xfrm>
          <a:off x="4167" y="1545431"/>
          <a:ext cx="1100137" cy="1100137"/>
        </a:xfrm>
        <a:prstGeom prst="ellipse">
          <a:avLst/>
        </a:prstGeom>
        <a:gradFill rotWithShape="0">
          <a:gsLst>
            <a:gs pos="0">
              <a:schemeClr val="accent1">
                <a:hueOff val="0"/>
                <a:satOff val="0"/>
                <a:lumOff val="0"/>
                <a:alphaOff val="0"/>
                <a:tint val="94000"/>
                <a:satMod val="100000"/>
                <a:lumMod val="104000"/>
              </a:schemeClr>
            </a:gs>
            <a:gs pos="69000">
              <a:schemeClr val="accent1">
                <a:hueOff val="0"/>
                <a:satOff val="0"/>
                <a:lumOff val="0"/>
                <a:alphaOff val="0"/>
                <a:shade val="86000"/>
                <a:satMod val="130000"/>
                <a:lumMod val="102000"/>
              </a:schemeClr>
            </a:gs>
            <a:gs pos="100000">
              <a:schemeClr val="accent1">
                <a:hueOff val="0"/>
                <a:satOff val="0"/>
                <a:lumOff val="0"/>
                <a:alphaOff val="0"/>
                <a:shade val="72000"/>
                <a:satMod val="130000"/>
                <a:lumMod val="100000"/>
              </a:schemeClr>
            </a:gs>
          </a:gsLst>
          <a:lin ang="5400000" scaled="0"/>
        </a:gra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Housing Crisis</a:t>
          </a:r>
        </a:p>
      </dsp:txBody>
      <dsp:txXfrm>
        <a:off x="165278" y="1706542"/>
        <a:ext cx="777915" cy="777915"/>
      </dsp:txXfrm>
    </dsp:sp>
    <dsp:sp modelId="{3A356D9D-0580-495F-AC48-A942870D1668}">
      <dsp:nvSpPr>
        <dsp:cNvPr id="0" name=""/>
        <dsp:cNvSpPr/>
      </dsp:nvSpPr>
      <dsp:spPr>
        <a:xfrm>
          <a:off x="3442096" y="1133841"/>
          <a:ext cx="2200275" cy="1923317"/>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50800" dist="38100" dir="5400000" sy="96000" rotWithShape="0">
            <a:srgbClr val="000000">
              <a:alpha val="54000"/>
            </a:srgbClr>
          </a:outerShdw>
        </a:effectLst>
      </dsp:spPr>
      <dsp:style>
        <a:lnRef idx="1">
          <a:scrgbClr r="0" g="0" b="0"/>
        </a:lnRef>
        <a:fillRef idx="1">
          <a:scrgbClr r="0" g="0" b="0"/>
        </a:fillRef>
        <a:effectRef idx="2">
          <a:scrgbClr r="0" g="0" b="0"/>
        </a:effectRef>
        <a:fontRef idx="minor"/>
      </dsp:style>
      <dsp:txBody>
        <a:bodyPr spcFirstLastPara="0" vert="horz" wrap="square" lIns="30480" tIns="7620" rIns="1524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a:t>Prevention Assistance</a:t>
          </a:r>
        </a:p>
        <a:p>
          <a:pPr marL="114300" lvl="1" indent="-114300" algn="l" defTabSz="533400">
            <a:lnSpc>
              <a:spcPct val="90000"/>
            </a:lnSpc>
            <a:spcBef>
              <a:spcPct val="0"/>
            </a:spcBef>
            <a:spcAft>
              <a:spcPct val="15000"/>
            </a:spcAft>
            <a:buChar char="•"/>
          </a:pPr>
          <a:r>
            <a:rPr lang="en-US" sz="1200" kern="1200"/>
            <a:t>Diversion</a:t>
          </a:r>
        </a:p>
        <a:p>
          <a:pPr marL="114300" lvl="1" indent="-114300" algn="l" defTabSz="533400">
            <a:lnSpc>
              <a:spcPct val="90000"/>
            </a:lnSpc>
            <a:spcBef>
              <a:spcPct val="0"/>
            </a:spcBef>
            <a:spcAft>
              <a:spcPct val="15000"/>
            </a:spcAft>
            <a:buChar char="•"/>
          </a:pPr>
          <a:r>
            <a:rPr lang="en-US" sz="1200" kern="1200"/>
            <a:t>Emergency SHelter </a:t>
          </a:r>
        </a:p>
      </dsp:txBody>
      <dsp:txXfrm>
        <a:off x="3992165" y="1422339"/>
        <a:ext cx="1072634" cy="1346321"/>
      </dsp:txXfrm>
    </dsp:sp>
    <dsp:sp modelId="{C5F6C4A2-A4AA-4086-AF38-338A6EC50774}">
      <dsp:nvSpPr>
        <dsp:cNvPr id="0" name=""/>
        <dsp:cNvSpPr/>
      </dsp:nvSpPr>
      <dsp:spPr>
        <a:xfrm>
          <a:off x="2892028" y="1545431"/>
          <a:ext cx="1100137" cy="1100137"/>
        </a:xfrm>
        <a:prstGeom prst="ellipse">
          <a:avLst/>
        </a:prstGeom>
        <a:gradFill rotWithShape="0">
          <a:gsLst>
            <a:gs pos="0">
              <a:schemeClr val="accent1">
                <a:hueOff val="0"/>
                <a:satOff val="0"/>
                <a:lumOff val="0"/>
                <a:alphaOff val="0"/>
                <a:tint val="94000"/>
                <a:satMod val="100000"/>
                <a:lumMod val="104000"/>
              </a:schemeClr>
            </a:gs>
            <a:gs pos="69000">
              <a:schemeClr val="accent1">
                <a:hueOff val="0"/>
                <a:satOff val="0"/>
                <a:lumOff val="0"/>
                <a:alphaOff val="0"/>
                <a:shade val="86000"/>
                <a:satMod val="130000"/>
                <a:lumMod val="102000"/>
              </a:schemeClr>
            </a:gs>
            <a:gs pos="100000">
              <a:schemeClr val="accent1">
                <a:hueOff val="0"/>
                <a:satOff val="0"/>
                <a:lumOff val="0"/>
                <a:alphaOff val="0"/>
                <a:shade val="72000"/>
                <a:satMod val="130000"/>
                <a:lumMod val="100000"/>
              </a:schemeClr>
            </a:gs>
          </a:gsLst>
          <a:lin ang="5400000" scaled="0"/>
        </a:gra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t>Find Help</a:t>
          </a:r>
        </a:p>
      </dsp:txBody>
      <dsp:txXfrm>
        <a:off x="3053139" y="1706542"/>
        <a:ext cx="777915" cy="777915"/>
      </dsp:txXfrm>
    </dsp:sp>
    <dsp:sp modelId="{32F6F9CF-D745-4C99-8D1E-1345DD9DE74D}">
      <dsp:nvSpPr>
        <dsp:cNvPr id="0" name=""/>
        <dsp:cNvSpPr/>
      </dsp:nvSpPr>
      <dsp:spPr>
        <a:xfrm>
          <a:off x="6329957" y="1133841"/>
          <a:ext cx="2200275" cy="1923317"/>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50800" dist="38100" dir="5400000" sy="96000" rotWithShape="0">
            <a:srgbClr val="000000">
              <a:alpha val="54000"/>
            </a:srgbClr>
          </a:outerShdw>
        </a:effectLst>
      </dsp:spPr>
      <dsp:style>
        <a:lnRef idx="1">
          <a:scrgbClr r="0" g="0" b="0"/>
        </a:lnRef>
        <a:fillRef idx="1">
          <a:scrgbClr r="0" g="0" b="0"/>
        </a:fillRef>
        <a:effectRef idx="2">
          <a:scrgbClr r="0" g="0" b="0"/>
        </a:effectRef>
        <a:fontRef idx="minor"/>
      </dsp:style>
      <dsp:txBody>
        <a:bodyPr spcFirstLastPara="0" vert="horz" wrap="square" lIns="30480" tIns="7620" rIns="1524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a:t>Transitional Housing</a:t>
          </a:r>
        </a:p>
        <a:p>
          <a:pPr marL="114300" lvl="1" indent="-114300" algn="l" defTabSz="533400">
            <a:lnSpc>
              <a:spcPct val="90000"/>
            </a:lnSpc>
            <a:spcBef>
              <a:spcPct val="0"/>
            </a:spcBef>
            <a:spcAft>
              <a:spcPct val="15000"/>
            </a:spcAft>
            <a:buChar char="•"/>
          </a:pPr>
          <a:r>
            <a:rPr lang="en-US" sz="1200" kern="1200"/>
            <a:t>Permanent Supportive Housing</a:t>
          </a:r>
        </a:p>
        <a:p>
          <a:pPr marL="114300" lvl="1" indent="-114300" algn="l" defTabSz="533400">
            <a:lnSpc>
              <a:spcPct val="90000"/>
            </a:lnSpc>
            <a:spcBef>
              <a:spcPct val="0"/>
            </a:spcBef>
            <a:spcAft>
              <a:spcPct val="15000"/>
            </a:spcAft>
            <a:buChar char="•"/>
          </a:pPr>
          <a:r>
            <a:rPr lang="en-US" sz="1200" kern="1200"/>
            <a:t>Rapid Rehousing</a:t>
          </a:r>
        </a:p>
      </dsp:txBody>
      <dsp:txXfrm>
        <a:off x="6880026" y="1422339"/>
        <a:ext cx="1072634" cy="1346321"/>
      </dsp:txXfrm>
    </dsp:sp>
    <dsp:sp modelId="{AE2B8344-2823-4A40-B877-FCE3E1A20555}">
      <dsp:nvSpPr>
        <dsp:cNvPr id="0" name=""/>
        <dsp:cNvSpPr/>
      </dsp:nvSpPr>
      <dsp:spPr>
        <a:xfrm>
          <a:off x="5779889" y="1545431"/>
          <a:ext cx="1100137" cy="1100137"/>
        </a:xfrm>
        <a:prstGeom prst="ellipse">
          <a:avLst/>
        </a:prstGeom>
        <a:gradFill rotWithShape="0">
          <a:gsLst>
            <a:gs pos="0">
              <a:schemeClr val="accent1">
                <a:hueOff val="0"/>
                <a:satOff val="0"/>
                <a:lumOff val="0"/>
                <a:alphaOff val="0"/>
                <a:tint val="94000"/>
                <a:satMod val="100000"/>
                <a:lumMod val="104000"/>
              </a:schemeClr>
            </a:gs>
            <a:gs pos="69000">
              <a:schemeClr val="accent1">
                <a:hueOff val="0"/>
                <a:satOff val="0"/>
                <a:lumOff val="0"/>
                <a:alphaOff val="0"/>
                <a:shade val="86000"/>
                <a:satMod val="130000"/>
                <a:lumMod val="102000"/>
              </a:schemeClr>
            </a:gs>
            <a:gs pos="100000">
              <a:schemeClr val="accent1">
                <a:hueOff val="0"/>
                <a:satOff val="0"/>
                <a:lumOff val="0"/>
                <a:alphaOff val="0"/>
                <a:shade val="72000"/>
                <a:satMod val="130000"/>
                <a:lumMod val="100000"/>
              </a:schemeClr>
            </a:gs>
          </a:gsLst>
          <a:lin ang="5400000" scaled="0"/>
        </a:gradFill>
        <a:ln>
          <a:noFill/>
        </a:ln>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t>Stable Housing</a:t>
          </a:r>
        </a:p>
      </dsp:txBody>
      <dsp:txXfrm>
        <a:off x="5941000" y="1706542"/>
        <a:ext cx="777915" cy="77791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767BD3C-C3E1-4062-9084-1D7F8668BB20}" type="datetimeFigureOut">
              <a:rPr lang="en-US" smtClean="0"/>
              <a:t>5/15/2019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3B799F7-AD62-4E93-8EAF-C173A663FFFE}" type="slidenum">
              <a:rPr lang="en-US" smtClean="0"/>
              <a:t>‹#›</a:t>
            </a:fld>
            <a:endParaRPr lang="en-US"/>
          </a:p>
        </p:txBody>
      </p:sp>
    </p:spTree>
    <p:extLst>
      <p:ext uri="{BB962C8B-B14F-4D97-AF65-F5344CB8AC3E}">
        <p14:creationId xmlns:p14="http://schemas.microsoft.com/office/powerpoint/2010/main" val="2076680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2728418-8450-46BD-B33E-3322B74BB6A1}" type="datetimeFigureOut">
              <a:rPr lang="en-US" smtClean="0"/>
              <a:t>5/15/2019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9BBC295-9409-4214-8AA3-F22B5DBD4A72}" type="slidenum">
              <a:rPr lang="en-US" smtClean="0"/>
              <a:t>‹#›</a:t>
            </a:fld>
            <a:endParaRPr lang="en-US"/>
          </a:p>
        </p:txBody>
      </p:sp>
    </p:spTree>
    <p:extLst>
      <p:ext uri="{BB962C8B-B14F-4D97-AF65-F5344CB8AC3E}">
        <p14:creationId xmlns:p14="http://schemas.microsoft.com/office/powerpoint/2010/main" val="1110260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fld id="{584764C8-EC9D-48B7-9B84-A672E7D2DCAF}" type="slidenum">
              <a:rPr lang="en-US" sz="1200"/>
              <a:pPr eaLnBrk="1" hangingPunct="1"/>
              <a:t>1</a:t>
            </a:fld>
            <a:endParaRPr lang="en-US" sz="1200"/>
          </a:p>
        </p:txBody>
      </p:sp>
      <p:sp>
        <p:nvSpPr>
          <p:cNvPr id="241667" name="Rectangle 2"/>
          <p:cNvSpPr>
            <a:spLocks noGrp="1" noRot="1" noChangeAspect="1" noChangeArrowheads="1" noTextEdit="1"/>
          </p:cNvSpPr>
          <p:nvPr>
            <p:ph type="sldImg"/>
          </p:nvPr>
        </p:nvSpPr>
        <p:spPr>
          <a:xfrm>
            <a:off x="1166813" y="684213"/>
            <a:ext cx="4673600" cy="3505200"/>
          </a:xfrm>
          <a:ln/>
        </p:spPr>
      </p:sp>
      <p:sp>
        <p:nvSpPr>
          <p:cNvPr id="241668" name="Rectangle 3"/>
          <p:cNvSpPr>
            <a:spLocks noGrp="1" noChangeArrowheads="1"/>
          </p:cNvSpPr>
          <p:nvPr>
            <p:ph type="body" idx="1"/>
          </p:nvPr>
        </p:nvSpPr>
        <p:spPr>
          <a:xfrm>
            <a:off x="913625" y="4419018"/>
            <a:ext cx="5183152" cy="4189836"/>
          </a:xfrm>
          <a:noFill/>
        </p:spPr>
        <p:txBody>
          <a:bodyPr/>
          <a:lstStyle/>
          <a:p>
            <a:r>
              <a:rPr lang="en-US"/>
              <a:t>#2</a:t>
            </a:r>
          </a:p>
        </p:txBody>
      </p:sp>
    </p:spTree>
    <p:extLst>
      <p:ext uri="{BB962C8B-B14F-4D97-AF65-F5344CB8AC3E}">
        <p14:creationId xmlns:p14="http://schemas.microsoft.com/office/powerpoint/2010/main" val="1828047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BBC295-9409-4214-8AA3-F22B5DBD4A72}" type="slidenum">
              <a:rPr lang="en-US" smtClean="0"/>
              <a:t>29</a:t>
            </a:fld>
            <a:endParaRPr lang="en-US"/>
          </a:p>
        </p:txBody>
      </p:sp>
    </p:spTree>
    <p:extLst>
      <p:ext uri="{BB962C8B-B14F-4D97-AF65-F5344CB8AC3E}">
        <p14:creationId xmlns:p14="http://schemas.microsoft.com/office/powerpoint/2010/main" val="1979462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BC478-35DA-4406-864F-733C33847C3A}" type="slidenum">
              <a:rPr lang="en-US" smtClean="0"/>
              <a:pPr/>
              <a:t>‹#›</a:t>
            </a:fld>
            <a:endParaRPr lang="en-US"/>
          </a:p>
        </p:txBody>
      </p:sp>
    </p:spTree>
    <p:extLst>
      <p:ext uri="{BB962C8B-B14F-4D97-AF65-F5344CB8AC3E}">
        <p14:creationId xmlns:p14="http://schemas.microsoft.com/office/powerpoint/2010/main" val="943345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BABEA-8877-4324-AE22-C8999451FC34}" type="slidenum">
              <a:rPr lang="en-US" smtClean="0"/>
              <a:pPr/>
              <a:t>‹#›</a:t>
            </a:fld>
            <a:endParaRPr lang="en-US"/>
          </a:p>
        </p:txBody>
      </p:sp>
    </p:spTree>
    <p:extLst>
      <p:ext uri="{BB962C8B-B14F-4D97-AF65-F5344CB8AC3E}">
        <p14:creationId xmlns:p14="http://schemas.microsoft.com/office/powerpoint/2010/main" val="250830252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BABEA-8877-4324-AE22-C8999451FC34}" type="slidenum">
              <a:rPr lang="en-US" smtClean="0"/>
              <a:pPr/>
              <a:t>‹#›</a:t>
            </a:fld>
            <a:endParaRPr lang="en-US"/>
          </a:p>
        </p:txBody>
      </p:sp>
    </p:spTree>
    <p:extLst>
      <p:ext uri="{BB962C8B-B14F-4D97-AF65-F5344CB8AC3E}">
        <p14:creationId xmlns:p14="http://schemas.microsoft.com/office/powerpoint/2010/main" val="382076492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BABEA-8877-4324-AE22-C8999451FC34}" type="slidenum">
              <a:rPr lang="en-US" smtClean="0"/>
              <a:pPr/>
              <a:t>‹#›</a:t>
            </a:fld>
            <a:endParaRPr lang="en-US"/>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9322566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BABEA-8877-4324-AE22-C8999451FC34}" type="slidenum">
              <a:rPr lang="en-US" smtClean="0"/>
              <a:pPr/>
              <a:t>‹#›</a:t>
            </a:fld>
            <a:endParaRPr lang="en-US"/>
          </a:p>
        </p:txBody>
      </p:sp>
    </p:spTree>
    <p:extLst>
      <p:ext uri="{BB962C8B-B14F-4D97-AF65-F5344CB8AC3E}">
        <p14:creationId xmlns:p14="http://schemas.microsoft.com/office/powerpoint/2010/main" val="271681778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9BABEA-8877-4324-AE22-C8999451FC34}" type="slidenum">
              <a:rPr lang="en-US" smtClean="0"/>
              <a:pPr/>
              <a:t>‹#›</a:t>
            </a:fld>
            <a:endParaRPr lang="en-US"/>
          </a:p>
        </p:txBody>
      </p:sp>
    </p:spTree>
    <p:extLst>
      <p:ext uri="{BB962C8B-B14F-4D97-AF65-F5344CB8AC3E}">
        <p14:creationId xmlns:p14="http://schemas.microsoft.com/office/powerpoint/2010/main" val="126837355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9BABEA-8877-4324-AE22-C8999451FC34}" type="slidenum">
              <a:rPr lang="en-US" smtClean="0"/>
              <a:pPr/>
              <a:t>‹#›</a:t>
            </a:fld>
            <a:endParaRPr lang="en-US"/>
          </a:p>
        </p:txBody>
      </p:sp>
    </p:spTree>
    <p:extLst>
      <p:ext uri="{BB962C8B-B14F-4D97-AF65-F5344CB8AC3E}">
        <p14:creationId xmlns:p14="http://schemas.microsoft.com/office/powerpoint/2010/main" val="314823970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30EF89-AE78-47BD-9D57-66C8AF1C4D98}" type="slidenum">
              <a:rPr lang="en-US" smtClean="0"/>
              <a:pPr/>
              <a:t>‹#›</a:t>
            </a:fld>
            <a:endParaRPr lang="en-US"/>
          </a:p>
        </p:txBody>
      </p:sp>
    </p:spTree>
    <p:extLst>
      <p:ext uri="{BB962C8B-B14F-4D97-AF65-F5344CB8AC3E}">
        <p14:creationId xmlns:p14="http://schemas.microsoft.com/office/powerpoint/2010/main" val="8414032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64F683-F5BB-4187-BDD4-8657FBB4BE4B}" type="slidenum">
              <a:rPr lang="en-US" smtClean="0"/>
              <a:pPr/>
              <a:t>‹#›</a:t>
            </a:fld>
            <a:endParaRPr lang="en-US"/>
          </a:p>
        </p:txBody>
      </p:sp>
    </p:spTree>
    <p:extLst>
      <p:ext uri="{BB962C8B-B14F-4D97-AF65-F5344CB8AC3E}">
        <p14:creationId xmlns:p14="http://schemas.microsoft.com/office/powerpoint/2010/main" val="3784013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FAFCF-F7D5-411C-B22E-7AC91EE8297F}" type="slidenum">
              <a:rPr lang="en-US" smtClean="0"/>
              <a:pPr/>
              <a:t>‹#›</a:t>
            </a:fld>
            <a:endParaRPr lang="en-US"/>
          </a:p>
        </p:txBody>
      </p:sp>
    </p:spTree>
    <p:extLst>
      <p:ext uri="{BB962C8B-B14F-4D97-AF65-F5344CB8AC3E}">
        <p14:creationId xmlns:p14="http://schemas.microsoft.com/office/powerpoint/2010/main" val="1034030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9BAB1-F725-4EEF-96FA-9184511910DA}" type="slidenum">
              <a:rPr lang="en-US" smtClean="0"/>
              <a:pPr/>
              <a:t>‹#›</a:t>
            </a:fld>
            <a:endParaRPr lang="en-US"/>
          </a:p>
        </p:txBody>
      </p:sp>
    </p:spTree>
    <p:extLst>
      <p:ext uri="{BB962C8B-B14F-4D97-AF65-F5344CB8AC3E}">
        <p14:creationId xmlns:p14="http://schemas.microsoft.com/office/powerpoint/2010/main" val="3746080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BABEA-8877-4324-AE22-C8999451FC34}" type="slidenum">
              <a:rPr lang="en-US" smtClean="0"/>
              <a:pPr/>
              <a:t>‹#›</a:t>
            </a:fld>
            <a:endParaRPr lang="en-US"/>
          </a:p>
        </p:txBody>
      </p:sp>
    </p:spTree>
    <p:extLst>
      <p:ext uri="{BB962C8B-B14F-4D97-AF65-F5344CB8AC3E}">
        <p14:creationId xmlns:p14="http://schemas.microsoft.com/office/powerpoint/2010/main" val="227537092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346" y="2912232"/>
            <a:ext cx="3830406"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912232"/>
            <a:ext cx="382151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D8CEBE-D123-451A-9B58-AD7966BD949B}" type="slidenum">
              <a:rPr lang="en-US" smtClean="0"/>
              <a:pPr/>
              <a:t>‹#›</a:t>
            </a:fld>
            <a:endParaRPr lang="en-US"/>
          </a:p>
        </p:txBody>
      </p:sp>
    </p:spTree>
    <p:extLst>
      <p:ext uri="{BB962C8B-B14F-4D97-AF65-F5344CB8AC3E}">
        <p14:creationId xmlns:p14="http://schemas.microsoft.com/office/powerpoint/2010/main" val="1830305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C06959-EFC0-4EB5-9781-94959ADC5020}" type="slidenum">
              <a:rPr lang="en-US" smtClean="0"/>
              <a:pPr/>
              <a:t>‹#›</a:t>
            </a:fld>
            <a:endParaRPr lang="en-US"/>
          </a:p>
        </p:txBody>
      </p:sp>
    </p:spTree>
    <p:extLst>
      <p:ext uri="{BB962C8B-B14F-4D97-AF65-F5344CB8AC3E}">
        <p14:creationId xmlns:p14="http://schemas.microsoft.com/office/powerpoint/2010/main" val="1731022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734690-C81F-4EC0-B375-CF66D6ED6A72}" type="slidenum">
              <a:rPr lang="en-US" smtClean="0"/>
              <a:pPr/>
              <a:t>‹#›</a:t>
            </a:fld>
            <a:endParaRPr lang="en-US"/>
          </a:p>
        </p:txBody>
      </p:sp>
    </p:spTree>
    <p:extLst>
      <p:ext uri="{BB962C8B-B14F-4D97-AF65-F5344CB8AC3E}">
        <p14:creationId xmlns:p14="http://schemas.microsoft.com/office/powerpoint/2010/main" val="3997937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E7075A-E727-4DC3-90EF-70BA0FA10E20}" type="slidenum">
              <a:rPr lang="en-US" smtClean="0"/>
              <a:pPr/>
              <a:t>‹#›</a:t>
            </a:fld>
            <a:endParaRPr lang="en-US"/>
          </a:p>
        </p:txBody>
      </p:sp>
    </p:spTree>
    <p:extLst>
      <p:ext uri="{BB962C8B-B14F-4D97-AF65-F5344CB8AC3E}">
        <p14:creationId xmlns:p14="http://schemas.microsoft.com/office/powerpoint/2010/main" val="230627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BABEA-8877-4324-AE22-C8999451FC34}" type="slidenum">
              <a:rPr lang="en-US" smtClean="0"/>
              <a:pPr/>
              <a:t>‹#›</a:t>
            </a:fld>
            <a:endParaRPr lang="en-US"/>
          </a:p>
        </p:txBody>
      </p:sp>
    </p:spTree>
    <p:extLst>
      <p:ext uri="{BB962C8B-B14F-4D97-AF65-F5344CB8AC3E}">
        <p14:creationId xmlns:p14="http://schemas.microsoft.com/office/powerpoint/2010/main" val="427004564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B9BABEA-8877-4324-AE22-C8999451FC34}" type="slidenum">
              <a:rPr lang="en-US" smtClean="0"/>
              <a:pPr/>
              <a:t>‹#›</a:t>
            </a:fld>
            <a:endParaRPr lang="en-US"/>
          </a:p>
        </p:txBody>
      </p:sp>
    </p:spTree>
    <p:extLst>
      <p:ext uri="{BB962C8B-B14F-4D97-AF65-F5344CB8AC3E}">
        <p14:creationId xmlns:p14="http://schemas.microsoft.com/office/powerpoint/2010/main" val="1949985533"/>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hf hdr="0" ft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609600" y="728718"/>
            <a:ext cx="7772400" cy="608012"/>
          </a:xfrm>
        </p:spPr>
        <p:txBody>
          <a:bodyPr>
            <a:normAutofit fontScale="90000"/>
          </a:bodyPr>
          <a:lstStyle/>
          <a:p>
            <a:pPr algn="l" eaLnBrk="1" hangingPunct="1"/>
            <a:br>
              <a:rPr lang="en-US" dirty="0">
                <a:solidFill>
                  <a:srgbClr val="FF6600"/>
                </a:solidFill>
              </a:rPr>
            </a:br>
            <a:br>
              <a:rPr lang="en-US" dirty="0">
                <a:solidFill>
                  <a:srgbClr val="FF6600"/>
                </a:solidFill>
              </a:rPr>
            </a:br>
            <a:br>
              <a:rPr lang="en-US" dirty="0">
                <a:solidFill>
                  <a:srgbClr val="FF6600"/>
                </a:solidFill>
              </a:rPr>
            </a:br>
            <a:r>
              <a:rPr lang="en-US" dirty="0">
                <a:solidFill>
                  <a:srgbClr val="FF6600"/>
                </a:solidFill>
              </a:rPr>
              <a:t>Continuum of Care for Homeless Services</a:t>
            </a:r>
            <a:br>
              <a:rPr lang="en-US" dirty="0">
                <a:solidFill>
                  <a:srgbClr val="FF6600"/>
                </a:solidFill>
              </a:rPr>
            </a:br>
            <a:br>
              <a:rPr lang="en-US" dirty="0">
                <a:solidFill>
                  <a:srgbClr val="FF6600"/>
                </a:solidFill>
              </a:rPr>
            </a:br>
            <a:r>
              <a:rPr lang="en-US" dirty="0">
                <a:solidFill>
                  <a:srgbClr val="FF6600"/>
                </a:solidFill>
              </a:rPr>
              <a:t>Chris Seibert, </a:t>
            </a:r>
            <a:br>
              <a:rPr lang="en-US" dirty="0">
                <a:solidFill>
                  <a:srgbClr val="FF6600"/>
                </a:solidFill>
              </a:rPr>
            </a:br>
            <a:r>
              <a:rPr lang="en-US" dirty="0">
                <a:solidFill>
                  <a:srgbClr val="FF6600"/>
                </a:solidFill>
              </a:rPr>
              <a:t>Adult &amp; Family Services</a:t>
            </a:r>
          </a:p>
        </p:txBody>
      </p:sp>
      <p:sp>
        <p:nvSpPr>
          <p:cNvPr id="2" name="Slide Number Placeholder 1"/>
          <p:cNvSpPr>
            <a:spLocks noGrp="1"/>
          </p:cNvSpPr>
          <p:nvPr>
            <p:ph type="sldNum" sz="quarter" idx="12"/>
          </p:nvPr>
        </p:nvSpPr>
        <p:spPr/>
        <p:txBody>
          <a:bodyPr/>
          <a:lstStyle/>
          <a:p>
            <a:fld id="{453FAFCF-F7D5-411C-B22E-7AC91EE8297F}" type="slidenum">
              <a:rPr lang="en-US" smtClean="0"/>
              <a:pPr/>
              <a:t>1</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0763" y="1364710"/>
            <a:ext cx="1798474" cy="4499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3926382"/>
            <a:ext cx="2971800" cy="1718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5361416"/>
      </p:ext>
    </p:extLst>
  </p:cSld>
  <p:clrMapOvr>
    <a:masterClrMapping/>
  </p:clrMapOvr>
  <p:transition>
    <p:split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685800" y="385482"/>
            <a:ext cx="5943600" cy="1143000"/>
          </a:xfrm>
        </p:spPr>
        <p:txBody>
          <a:bodyPr>
            <a:normAutofit/>
          </a:bodyPr>
          <a:lstStyle/>
          <a:p>
            <a:pPr algn="l"/>
            <a:r>
              <a:rPr lang="en-US" sz="3600" dirty="0">
                <a:solidFill>
                  <a:srgbClr val="FF6600"/>
                </a:solidFill>
              </a:rPr>
              <a:t>Homeless Services</a:t>
            </a:r>
            <a:br>
              <a:rPr lang="en-US" dirty="0">
                <a:solidFill>
                  <a:srgbClr val="FF6600"/>
                </a:solidFill>
              </a:rPr>
            </a:br>
            <a:endParaRPr lang="en-US" sz="2800" b="1" dirty="0"/>
          </a:p>
        </p:txBody>
      </p:sp>
      <p:sp>
        <p:nvSpPr>
          <p:cNvPr id="7" name="Rectangle 38"/>
          <p:cNvSpPr>
            <a:spLocks noGrp="1" noChangeArrowheads="1"/>
          </p:cNvSpPr>
          <p:nvPr>
            <p:ph idx="1"/>
          </p:nvPr>
        </p:nvSpPr>
        <p:spPr bwMode="auto">
          <a:xfrm>
            <a:off x="533401" y="1104171"/>
            <a:ext cx="7620000" cy="4878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800" b="1" dirty="0"/>
              <a:t>Components of a CoC System:</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3200" dirty="0"/>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400" b="0" i="0" u="none" strike="noStrike" cap="none" normalizeH="0" baseline="0" dirty="0">
                <a:ln>
                  <a:noFill/>
                </a:ln>
                <a:solidFill>
                  <a:schemeClr val="tx1"/>
                </a:solidFill>
                <a:effectLst/>
              </a:rPr>
              <a:t>Outreach</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400" b="0" i="0" u="none" strike="noStrike" cap="none" normalizeH="0" baseline="0" dirty="0">
                <a:ln>
                  <a:noFill/>
                </a:ln>
                <a:solidFill>
                  <a:schemeClr val="tx1"/>
                </a:solidFill>
                <a:effectLst/>
              </a:rPr>
              <a:t>Coordinated Entry</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400" b="0" i="0" u="none" strike="noStrike" cap="none" normalizeH="0" baseline="0" dirty="0">
                <a:ln>
                  <a:noFill/>
                </a:ln>
                <a:solidFill>
                  <a:schemeClr val="tx1"/>
                </a:solidFill>
                <a:effectLst/>
              </a:rPr>
              <a:t>Emergency</a:t>
            </a:r>
            <a:r>
              <a:rPr kumimoji="0" lang="en-US" altLang="en-US" sz="2400" b="0" i="0" u="none" strike="noStrike" cap="none" normalizeH="0" dirty="0">
                <a:ln>
                  <a:noFill/>
                </a:ln>
                <a:solidFill>
                  <a:schemeClr val="tx1"/>
                </a:solidFill>
                <a:effectLst/>
              </a:rPr>
              <a:t> Shelter </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lang="en-US" altLang="en-US" sz="2400" baseline="0" dirty="0"/>
              <a:t>Supportive Services</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400" b="0" i="0" u="none" strike="noStrike" cap="none" normalizeH="0" dirty="0">
                <a:ln>
                  <a:noFill/>
                </a:ln>
                <a:solidFill>
                  <a:schemeClr val="tx1"/>
                </a:solidFill>
                <a:effectLst/>
              </a:rPr>
              <a:t>Transitional Housing</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lang="en-US" altLang="en-US" sz="2400" baseline="0" dirty="0"/>
              <a:t>Permanent Housing </a:t>
            </a:r>
          </a:p>
          <a:p>
            <a:pPr marL="0" marR="0" lvl="0" indent="0" algn="l" defTabSz="914400" rtl="0" eaLnBrk="0" fontAlgn="base" latinLnBrk="0" hangingPunct="0">
              <a:lnSpc>
                <a:spcPct val="100000"/>
              </a:lnSpc>
              <a:spcBef>
                <a:spcPct val="0"/>
              </a:spcBef>
              <a:spcAft>
                <a:spcPct val="0"/>
              </a:spcAft>
              <a:buClrTx/>
              <a:buSzTx/>
              <a:buNone/>
              <a:tabLst/>
            </a:pPr>
            <a:r>
              <a:rPr lang="en-US" altLang="en-US" sz="2400" dirty="0">
                <a:effectLst/>
              </a:rPr>
              <a:t>	</a:t>
            </a:r>
            <a:r>
              <a:rPr kumimoji="0" lang="en-US" altLang="en-US" sz="2400" b="0" i="0" u="none" strike="noStrike" cap="none" normalizeH="0" dirty="0">
                <a:ln>
                  <a:noFill/>
                </a:ln>
                <a:solidFill>
                  <a:schemeClr val="tx1"/>
                </a:solidFill>
                <a:effectLst/>
              </a:rPr>
              <a:t>- Rapid Re-Housing</a:t>
            </a:r>
          </a:p>
          <a:p>
            <a:pPr marL="0" marR="0" lvl="0" indent="0" algn="l" defTabSz="914400" rtl="0" eaLnBrk="0" fontAlgn="base" latinLnBrk="0" hangingPunct="0">
              <a:lnSpc>
                <a:spcPct val="100000"/>
              </a:lnSpc>
              <a:spcBef>
                <a:spcPct val="0"/>
              </a:spcBef>
              <a:spcAft>
                <a:spcPct val="0"/>
              </a:spcAft>
              <a:buClrTx/>
              <a:buSzTx/>
              <a:buNone/>
              <a:tabLst/>
            </a:pPr>
            <a:r>
              <a:rPr lang="en-US" altLang="en-US" sz="2400" dirty="0"/>
              <a:t>	</a:t>
            </a:r>
            <a:r>
              <a:rPr lang="en-US" altLang="en-US" sz="2400" baseline="0" dirty="0"/>
              <a:t>-</a:t>
            </a:r>
            <a:r>
              <a:rPr lang="en-US" altLang="en-US" sz="2400" dirty="0"/>
              <a:t> Permanent Supportive Housing</a:t>
            </a:r>
          </a:p>
          <a:p>
            <a:pPr marL="0" indent="0" eaLnBrk="0" fontAlgn="base" hangingPunct="0">
              <a:lnSpc>
                <a:spcPct val="100000"/>
              </a:lnSpc>
              <a:spcBef>
                <a:spcPct val="0"/>
              </a:spcBef>
              <a:spcAft>
                <a:spcPct val="0"/>
              </a:spcAft>
              <a:buNone/>
            </a:pPr>
            <a:r>
              <a:rPr lang="en-US" altLang="en-US" sz="2400" dirty="0"/>
              <a:t>7)  Prevention Services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400" b="0" i="0" u="none" strike="noStrike" cap="none" normalizeH="0" baseline="0" dirty="0">
              <a:ln>
                <a:noFill/>
              </a:ln>
              <a:solidFill>
                <a:schemeClr val="tx1"/>
              </a:solidFill>
              <a:effectLst/>
            </a:endParaRPr>
          </a:p>
        </p:txBody>
      </p:sp>
      <p:sp>
        <p:nvSpPr>
          <p:cNvPr id="4" name="Slide Number Placeholder 3"/>
          <p:cNvSpPr>
            <a:spLocks noGrp="1"/>
          </p:cNvSpPr>
          <p:nvPr>
            <p:ph type="sldNum" sz="quarter" idx="12"/>
          </p:nvPr>
        </p:nvSpPr>
        <p:spPr/>
        <p:txBody>
          <a:bodyPr/>
          <a:lstStyle/>
          <a:p>
            <a:fld id="{453FAFCF-F7D5-411C-B22E-7AC91EE8297F}" type="slidenum">
              <a:rPr lang="en-US" smtClean="0"/>
              <a:pPr/>
              <a:t>10</a:t>
            </a:fld>
            <a:endParaRPr lang="en-US"/>
          </a:p>
        </p:txBody>
      </p:sp>
    </p:spTree>
    <p:extLst>
      <p:ext uri="{BB962C8B-B14F-4D97-AF65-F5344CB8AC3E}">
        <p14:creationId xmlns:p14="http://schemas.microsoft.com/office/powerpoint/2010/main" val="2106499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DB0A3-FAED-42DA-8279-30C2213F6F5D}"/>
              </a:ext>
            </a:extLst>
          </p:cNvPr>
          <p:cNvSpPr>
            <a:spLocks noGrp="1"/>
          </p:cNvSpPr>
          <p:nvPr>
            <p:ph type="title"/>
          </p:nvPr>
        </p:nvSpPr>
        <p:spPr/>
        <p:txBody>
          <a:bodyPr/>
          <a:lstStyle/>
          <a:p>
            <a:r>
              <a:rPr lang="en-US" sz="3200" dirty="0">
                <a:solidFill>
                  <a:srgbClr val="FF6600"/>
                </a:solidFill>
              </a:rPr>
              <a:t>Continuum of Care</a:t>
            </a:r>
            <a:endParaRPr lang="en-US" dirty="0"/>
          </a:p>
        </p:txBody>
      </p:sp>
      <p:sp>
        <p:nvSpPr>
          <p:cNvPr id="4" name="Slide Number Placeholder 3">
            <a:extLst>
              <a:ext uri="{FF2B5EF4-FFF2-40B4-BE49-F238E27FC236}">
                <a16:creationId xmlns:a16="http://schemas.microsoft.com/office/drawing/2014/main" id="{502BAA65-EEB9-4DA2-B302-E9305069D41C}"/>
              </a:ext>
            </a:extLst>
          </p:cNvPr>
          <p:cNvSpPr>
            <a:spLocks noGrp="1"/>
          </p:cNvSpPr>
          <p:nvPr>
            <p:ph type="sldNum" sz="quarter" idx="12"/>
          </p:nvPr>
        </p:nvSpPr>
        <p:spPr/>
        <p:txBody>
          <a:bodyPr/>
          <a:lstStyle/>
          <a:p>
            <a:fld id="{453FAFCF-F7D5-411C-B22E-7AC91EE8297F}" type="slidenum">
              <a:rPr lang="en-US" smtClean="0"/>
              <a:pPr/>
              <a:t>11</a:t>
            </a:fld>
            <a:endParaRPr lang="en-US"/>
          </a:p>
        </p:txBody>
      </p:sp>
      <p:graphicFrame>
        <p:nvGraphicFramePr>
          <p:cNvPr id="5" name="Content Placeholder 4">
            <a:extLst>
              <a:ext uri="{FF2B5EF4-FFF2-40B4-BE49-F238E27FC236}">
                <a16:creationId xmlns:a16="http://schemas.microsoft.com/office/drawing/2014/main" id="{7941A45B-C68B-4176-AFE0-1B9E4C9402DE}"/>
              </a:ext>
            </a:extLst>
          </p:cNvPr>
          <p:cNvGraphicFramePr>
            <a:graphicFrameLocks noGrp="1"/>
          </p:cNvGraphicFramePr>
          <p:nvPr>
            <p:ph idx="1"/>
            <p:extLst>
              <p:ext uri="{D42A27DB-BD31-4B8C-83A1-F6EECF244321}">
                <p14:modId xmlns:p14="http://schemas.microsoft.com/office/powerpoint/2010/main" val="3428205773"/>
              </p:ext>
            </p:extLst>
          </p:nvPr>
        </p:nvGraphicFramePr>
        <p:xfrm>
          <a:off x="304800" y="1600200"/>
          <a:ext cx="85344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7806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685800" y="900113"/>
            <a:ext cx="7772400" cy="852487"/>
          </a:xfrm>
        </p:spPr>
        <p:txBody>
          <a:bodyPr>
            <a:normAutofit fontScale="90000"/>
          </a:bodyPr>
          <a:lstStyle/>
          <a:p>
            <a:pPr algn="l"/>
            <a:r>
              <a:rPr lang="en-US" sz="3600" dirty="0">
                <a:solidFill>
                  <a:srgbClr val="FF6600"/>
                </a:solidFill>
              </a:rPr>
              <a:t>Homeless Services</a:t>
            </a:r>
            <a:br>
              <a:rPr lang="en-US" sz="3600" dirty="0">
                <a:solidFill>
                  <a:srgbClr val="FF6600"/>
                </a:solidFill>
              </a:rPr>
            </a:br>
            <a:br>
              <a:rPr lang="en-US" sz="3600" dirty="0">
                <a:solidFill>
                  <a:srgbClr val="FF6600"/>
                </a:solidFill>
              </a:rPr>
            </a:br>
            <a:r>
              <a:rPr lang="en-US" sz="3600" dirty="0">
                <a:solidFill>
                  <a:srgbClr val="FF6600"/>
                </a:solidFill>
              </a:rPr>
              <a:t>1) Outreach</a:t>
            </a:r>
            <a:br>
              <a:rPr lang="en-US" sz="3600" dirty="0">
                <a:solidFill>
                  <a:srgbClr val="FF6600"/>
                </a:solidFill>
              </a:rPr>
            </a:br>
            <a:endParaRPr lang="en-US" sz="2800" b="1" dirty="0">
              <a:solidFill>
                <a:srgbClr val="FF6600"/>
              </a:solidFill>
            </a:endParaRPr>
          </a:p>
        </p:txBody>
      </p:sp>
      <p:sp>
        <p:nvSpPr>
          <p:cNvPr id="158723" name="Rectangle 3"/>
          <p:cNvSpPr>
            <a:spLocks noGrp="1" noChangeArrowheads="1"/>
          </p:cNvSpPr>
          <p:nvPr>
            <p:ph idx="1"/>
          </p:nvPr>
        </p:nvSpPr>
        <p:spPr>
          <a:xfrm>
            <a:off x="381000" y="2286000"/>
            <a:ext cx="8077200" cy="3505200"/>
          </a:xfrm>
        </p:spPr>
        <p:txBody>
          <a:bodyPr>
            <a:normAutofit/>
          </a:bodyPr>
          <a:lstStyle/>
          <a:p>
            <a:pPr lvl="1" eaLnBrk="1" hangingPunct="1"/>
            <a:r>
              <a:rPr lang="en-US" sz="2400" dirty="0"/>
              <a:t>Street outreach to the unsheltered</a:t>
            </a:r>
          </a:p>
          <a:p>
            <a:pPr lvl="1" eaLnBrk="1" hangingPunct="1"/>
            <a:r>
              <a:rPr lang="en-US" sz="2400" dirty="0"/>
              <a:t>Outreach to special needs populations at shelter programs</a:t>
            </a:r>
          </a:p>
          <a:p>
            <a:pPr lvl="1" eaLnBrk="1" hangingPunct="1"/>
            <a:r>
              <a:rPr lang="en-US" sz="2400" dirty="0"/>
              <a:t>Goal is to engage folks into accepting services and enter shelter or be housed</a:t>
            </a:r>
          </a:p>
        </p:txBody>
      </p:sp>
      <p:sp>
        <p:nvSpPr>
          <p:cNvPr id="2" name="Slide Number Placeholder 1"/>
          <p:cNvSpPr>
            <a:spLocks noGrp="1"/>
          </p:cNvSpPr>
          <p:nvPr>
            <p:ph type="sldNum" sz="quarter" idx="12"/>
          </p:nvPr>
        </p:nvSpPr>
        <p:spPr/>
        <p:txBody>
          <a:bodyPr/>
          <a:lstStyle/>
          <a:p>
            <a:fld id="{453FAFCF-F7D5-411C-B22E-7AC91EE8297F}" type="slidenum">
              <a:rPr lang="en-US" smtClean="0"/>
              <a:pPr/>
              <a:t>12</a:t>
            </a:fld>
            <a:endParaRPr lang="en-US"/>
          </a:p>
        </p:txBody>
      </p:sp>
    </p:spTree>
    <p:extLst>
      <p:ext uri="{BB962C8B-B14F-4D97-AF65-F5344CB8AC3E}">
        <p14:creationId xmlns:p14="http://schemas.microsoft.com/office/powerpoint/2010/main" val="2813906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914400" y="1295400"/>
            <a:ext cx="6832600" cy="457200"/>
          </a:xfrm>
        </p:spPr>
        <p:txBody>
          <a:bodyPr>
            <a:normAutofit fontScale="90000"/>
          </a:bodyPr>
          <a:lstStyle/>
          <a:p>
            <a:pPr algn="l"/>
            <a:r>
              <a:rPr lang="en-US" sz="3600" dirty="0">
                <a:solidFill>
                  <a:srgbClr val="FF6600"/>
                </a:solidFill>
              </a:rPr>
              <a:t>Homeless Services</a:t>
            </a:r>
            <a:br>
              <a:rPr lang="en-US" sz="3600" dirty="0">
                <a:solidFill>
                  <a:srgbClr val="FF6600"/>
                </a:solidFill>
              </a:rPr>
            </a:br>
            <a:br>
              <a:rPr lang="en-US" sz="3600" dirty="0">
                <a:solidFill>
                  <a:srgbClr val="FF6600"/>
                </a:solidFill>
              </a:rPr>
            </a:br>
            <a:r>
              <a:rPr lang="en-US" sz="3600" dirty="0">
                <a:solidFill>
                  <a:srgbClr val="FF6600"/>
                </a:solidFill>
              </a:rPr>
              <a:t>2. Coordinated Entry</a:t>
            </a:r>
            <a:br>
              <a:rPr lang="en-US" dirty="0">
                <a:solidFill>
                  <a:srgbClr val="FF6600"/>
                </a:solidFill>
              </a:rPr>
            </a:br>
            <a:endParaRPr lang="en-US" sz="2800" b="1" dirty="0"/>
          </a:p>
        </p:txBody>
      </p:sp>
      <p:sp>
        <p:nvSpPr>
          <p:cNvPr id="3" name="Content Placeholder 2"/>
          <p:cNvSpPr>
            <a:spLocks noGrp="1"/>
          </p:cNvSpPr>
          <p:nvPr>
            <p:ph idx="1"/>
          </p:nvPr>
        </p:nvSpPr>
        <p:spPr>
          <a:xfrm>
            <a:off x="1295400" y="2057400"/>
            <a:ext cx="7239000" cy="4114800"/>
          </a:xfrm>
        </p:spPr>
        <p:txBody>
          <a:bodyPr/>
          <a:lstStyle/>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453FAFCF-F7D5-411C-B22E-7AC91EE8297F}" type="slidenum">
              <a:rPr lang="en-US" smtClean="0"/>
              <a:pPr/>
              <a:t>13</a:t>
            </a:fld>
            <a:endParaRPr lang="en-US"/>
          </a:p>
        </p:txBody>
      </p:sp>
      <p:sp>
        <p:nvSpPr>
          <p:cNvPr id="2" name="Rectangle 1"/>
          <p:cNvSpPr/>
          <p:nvPr/>
        </p:nvSpPr>
        <p:spPr>
          <a:xfrm>
            <a:off x="602068" y="2064434"/>
            <a:ext cx="7932332" cy="4524315"/>
          </a:xfrm>
          <a:prstGeom prst="rect">
            <a:avLst/>
          </a:prstGeom>
        </p:spPr>
        <p:txBody>
          <a:bodyPr wrap="square">
            <a:spAutoFit/>
          </a:bodyPr>
          <a:lstStyle/>
          <a:p>
            <a:r>
              <a:rPr lang="en-US" sz="2400" dirty="0"/>
              <a:t>What is it?   HUD’s MANDATE</a:t>
            </a:r>
          </a:p>
          <a:p>
            <a:endParaRPr lang="en-US" sz="2400" dirty="0"/>
          </a:p>
          <a:p>
            <a:r>
              <a:rPr lang="en-US" sz="2400" dirty="0">
                <a:latin typeface="+mn-lt"/>
              </a:rPr>
              <a:t>Implement an easily accessible process that allocates resources as effectively as possible no matter how or where people present.  A well-developed CE system combined with a good supply of resources will help homeless persons move out of homelessness quicker. Coordinated entry processes help communities prioritize assistance based on vulnerability and severity of service needs to ensure that people who need assistance the most can receive it in a timely manner. </a:t>
            </a:r>
          </a:p>
        </p:txBody>
      </p:sp>
    </p:spTree>
    <p:extLst>
      <p:ext uri="{BB962C8B-B14F-4D97-AF65-F5344CB8AC3E}">
        <p14:creationId xmlns:p14="http://schemas.microsoft.com/office/powerpoint/2010/main" val="2344718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772400" cy="914400"/>
          </a:xfrm>
        </p:spPr>
        <p:txBody>
          <a:bodyPr>
            <a:normAutofit fontScale="90000"/>
          </a:bodyPr>
          <a:lstStyle/>
          <a:p>
            <a:pPr algn="l"/>
            <a:r>
              <a:rPr lang="en-US" sz="3200" dirty="0">
                <a:solidFill>
                  <a:srgbClr val="FF6600"/>
                </a:solidFill>
              </a:rPr>
              <a:t>Homeless Services</a:t>
            </a:r>
            <a:br>
              <a:rPr lang="en-US" sz="3200" dirty="0">
                <a:solidFill>
                  <a:srgbClr val="FF6600"/>
                </a:solidFill>
              </a:rPr>
            </a:br>
            <a:br>
              <a:rPr lang="en-US" sz="3200" dirty="0">
                <a:solidFill>
                  <a:srgbClr val="FF6600"/>
                </a:solidFill>
              </a:rPr>
            </a:br>
            <a:r>
              <a:rPr lang="en-US" sz="3200" dirty="0">
                <a:solidFill>
                  <a:srgbClr val="FF6600"/>
                </a:solidFill>
              </a:rPr>
              <a:t>2. Coordinated Entry </a:t>
            </a:r>
            <a:endParaRPr lang="en-US" sz="3200" dirty="0"/>
          </a:p>
        </p:txBody>
      </p:sp>
      <p:sp>
        <p:nvSpPr>
          <p:cNvPr id="3" name="Content Placeholder 2"/>
          <p:cNvSpPr>
            <a:spLocks noGrp="1"/>
          </p:cNvSpPr>
          <p:nvPr>
            <p:ph idx="1"/>
          </p:nvPr>
        </p:nvSpPr>
        <p:spPr>
          <a:xfrm>
            <a:off x="533400" y="1981200"/>
            <a:ext cx="8229600" cy="4572000"/>
          </a:xfrm>
        </p:spPr>
        <p:txBody>
          <a:bodyPr>
            <a:normAutofit fontScale="55000" lnSpcReduction="20000"/>
          </a:bodyPr>
          <a:lstStyle/>
          <a:p>
            <a:pPr marL="0" indent="0">
              <a:buNone/>
            </a:pPr>
            <a:r>
              <a:rPr lang="en-US" sz="3100" dirty="0"/>
              <a:t>Housing Crisis response system serving persons who are literally homeless and those at imminent risk of homelessness.</a:t>
            </a:r>
          </a:p>
          <a:p>
            <a:pPr marL="0" indent="0">
              <a:buNone/>
            </a:pPr>
            <a:endParaRPr lang="en-US" sz="3100" dirty="0"/>
          </a:p>
          <a:p>
            <a:pPr>
              <a:buFont typeface="Wingdings" panose="05000000000000000000" pitchFamily="2" charset="2"/>
              <a:buChar char="Ø"/>
            </a:pPr>
            <a:r>
              <a:rPr lang="en-US" sz="3100" dirty="0"/>
              <a:t>A low barrier, person centered, county-wide entry process that is fair and allows equal access to housing assistance and homeless prevention resources.  </a:t>
            </a:r>
          </a:p>
          <a:p>
            <a:pPr>
              <a:buFont typeface="Wingdings" panose="05000000000000000000" pitchFamily="2" charset="2"/>
              <a:buChar char="Ø"/>
            </a:pPr>
            <a:r>
              <a:rPr lang="en-US" sz="3100" dirty="0"/>
              <a:t>Uses the same assessment approach and decision making processes to help people resolve their housing crises and become stably housed as quickly as possible.</a:t>
            </a:r>
          </a:p>
          <a:p>
            <a:pPr>
              <a:buFont typeface="Wingdings" panose="05000000000000000000" pitchFamily="2" charset="2"/>
              <a:buChar char="Ø"/>
            </a:pPr>
            <a:r>
              <a:rPr lang="en-US" sz="3100" dirty="0"/>
              <a:t>People with the most severe service needs and levels of vulnerability are prioritized for housing and homeless assistance.</a:t>
            </a:r>
          </a:p>
          <a:p>
            <a:pPr>
              <a:buFont typeface="Wingdings" panose="05000000000000000000" pitchFamily="2" charset="2"/>
              <a:buChar char="Ø"/>
            </a:pPr>
            <a:r>
              <a:rPr lang="en-US" sz="3100" dirty="0"/>
              <a:t>Immediate Needs Plan that identifies housing barriers,  is inclusive of individual needs and client chosen referrals, linkages to services, housing assistance and financial stability resources.</a:t>
            </a:r>
          </a:p>
          <a:p>
            <a:pPr marL="0" indent="0">
              <a:buNone/>
            </a:pPr>
            <a:endParaRPr lang="en-US" sz="2000" dirty="0"/>
          </a:p>
          <a:p>
            <a:pPr marL="0" indent="0">
              <a:buNone/>
            </a:pPr>
            <a:endParaRPr lang="en-US" sz="2000" dirty="0"/>
          </a:p>
        </p:txBody>
      </p:sp>
      <p:sp>
        <p:nvSpPr>
          <p:cNvPr id="4" name="Slide Number Placeholder 3"/>
          <p:cNvSpPr>
            <a:spLocks noGrp="1"/>
          </p:cNvSpPr>
          <p:nvPr>
            <p:ph type="sldNum" sz="quarter" idx="12"/>
          </p:nvPr>
        </p:nvSpPr>
        <p:spPr/>
        <p:txBody>
          <a:bodyPr/>
          <a:lstStyle/>
          <a:p>
            <a:fld id="{453FAFCF-F7D5-411C-B22E-7AC91EE8297F}" type="slidenum">
              <a:rPr lang="en-US" smtClean="0"/>
              <a:pPr/>
              <a:t>14</a:t>
            </a:fld>
            <a:endParaRPr lang="en-US"/>
          </a:p>
        </p:txBody>
      </p:sp>
    </p:spTree>
    <p:extLst>
      <p:ext uri="{BB962C8B-B14F-4D97-AF65-F5344CB8AC3E}">
        <p14:creationId xmlns:p14="http://schemas.microsoft.com/office/powerpoint/2010/main" val="1383698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srgbClr val="FF6600"/>
                </a:solidFill>
              </a:rPr>
              <a:t>2. Coordinated Entry</a:t>
            </a:r>
          </a:p>
        </p:txBody>
      </p:sp>
      <p:sp>
        <p:nvSpPr>
          <p:cNvPr id="5" name="Text Box 2"/>
          <p:cNvSpPr txBox="1">
            <a:spLocks noGrp="1" noChangeArrowheads="1"/>
          </p:cNvSpPr>
          <p:nvPr>
            <p:ph idx="1"/>
          </p:nvPr>
        </p:nvSpPr>
        <p:spPr bwMode="auto">
          <a:xfrm>
            <a:off x="1254125" y="1981200"/>
            <a:ext cx="7432675" cy="533400"/>
          </a:xfrm>
          <a:prstGeom prst="rect">
            <a:avLst/>
          </a:prstGeom>
          <a:ln w="57150">
            <a:solidFill>
              <a:srgbClr val="FF6600"/>
            </a:solidFill>
            <a:headEnd/>
            <a:tailEnd/>
          </a:ln>
          <a:extLst/>
        </p:spPr>
        <p:style>
          <a:lnRef idx="2">
            <a:schemeClr val="accent6"/>
          </a:lnRef>
          <a:fillRef idx="1">
            <a:schemeClr val="lt1"/>
          </a:fillRef>
          <a:effectRef idx="0">
            <a:schemeClr val="accent6"/>
          </a:effectRef>
          <a:fontRef idx="minor">
            <a:schemeClr val="dk1"/>
          </a:fontRef>
        </p:style>
        <p:txBody>
          <a:bodyPr>
            <a:normAutofit fontScale="92500" lnSpcReduction="10000"/>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ctr">
              <a:spcAft>
                <a:spcPts val="800"/>
              </a:spcAft>
              <a:buNone/>
            </a:pPr>
            <a:r>
              <a:rPr lang="en-US" altLang="en-US" sz="2200" dirty="0">
                <a:solidFill>
                  <a:srgbClr val="000000"/>
                </a:solidFill>
                <a:latin typeface="Calibri" pitchFamily="34" charset="0"/>
              </a:rPr>
              <a:t>4 steps to solve  a Housing Crisis</a:t>
            </a:r>
          </a:p>
          <a:p>
            <a:endParaRPr lang="en-US" altLang="en-US" dirty="0"/>
          </a:p>
        </p:txBody>
      </p:sp>
      <p:sp>
        <p:nvSpPr>
          <p:cNvPr id="4" name="Slide Number Placeholder 3"/>
          <p:cNvSpPr>
            <a:spLocks noGrp="1"/>
          </p:cNvSpPr>
          <p:nvPr>
            <p:ph type="sldNum" sz="quarter" idx="12"/>
          </p:nvPr>
        </p:nvSpPr>
        <p:spPr/>
        <p:txBody>
          <a:bodyPr/>
          <a:lstStyle/>
          <a:p>
            <a:fld id="{453FAFCF-F7D5-411C-B22E-7AC91EE8297F}" type="slidenum">
              <a:rPr lang="en-US" smtClean="0"/>
              <a:pPr/>
              <a:t>15</a:t>
            </a:fld>
            <a:endParaRPr lang="en-US"/>
          </a:p>
        </p:txBody>
      </p:sp>
      <p:sp>
        <p:nvSpPr>
          <p:cNvPr id="6" name="AutoShape 2"/>
          <p:cNvSpPr>
            <a:spLocks noChangeArrowheads="1"/>
          </p:cNvSpPr>
          <p:nvPr/>
        </p:nvSpPr>
        <p:spPr bwMode="auto">
          <a:xfrm>
            <a:off x="1371600" y="2667000"/>
            <a:ext cx="2741612" cy="914400"/>
          </a:xfrm>
          <a:custGeom>
            <a:avLst/>
            <a:gdLst>
              <a:gd name="T0" fmla="*/ 272353259 w 21600"/>
              <a:gd name="T1" fmla="*/ 0 h 21600"/>
              <a:gd name="T2" fmla="*/ 0 w 21600"/>
              <a:gd name="T3" fmla="*/ 19354800 h 21600"/>
              <a:gd name="T4" fmla="*/ 272353259 w 21600"/>
              <a:gd name="T5" fmla="*/ 38709600 h 21600"/>
              <a:gd name="T6" fmla="*/ 347973011 w 21600"/>
              <a:gd name="T7" fmla="*/ 19354800 h 21600"/>
              <a:gd name="T8" fmla="*/ 17694720 60000 65536"/>
              <a:gd name="T9" fmla="*/ 11796480 60000 65536"/>
              <a:gd name="T10" fmla="*/ 5898240 60000 65536"/>
              <a:gd name="T11" fmla="*/ 0 60000 65536"/>
              <a:gd name="T12" fmla="*/ 3375 w 21600"/>
              <a:gd name="T13" fmla="*/ 5400 h 21600"/>
              <a:gd name="T14" fmla="*/ 19253 w 21600"/>
              <a:gd name="T15" fmla="*/ 16200 h 21600"/>
            </a:gdLst>
            <a:ahLst/>
            <a:cxnLst>
              <a:cxn ang="T8">
                <a:pos x="T0" y="T1"/>
              </a:cxn>
              <a:cxn ang="T9">
                <a:pos x="T2" y="T3"/>
              </a:cxn>
              <a:cxn ang="T10">
                <a:pos x="T4" y="T5"/>
              </a:cxn>
              <a:cxn ang="T11">
                <a:pos x="T6" y="T7"/>
              </a:cxn>
            </a:cxnLst>
            <a:rect l="T12" t="T13" r="T14" b="T15"/>
            <a:pathLst>
              <a:path w="21600" h="21600">
                <a:moveTo>
                  <a:pt x="16906" y="0"/>
                </a:moveTo>
                <a:lnTo>
                  <a:pt x="16906" y="5400"/>
                </a:lnTo>
                <a:lnTo>
                  <a:pt x="3375" y="5400"/>
                </a:lnTo>
                <a:lnTo>
                  <a:pt x="3375" y="16200"/>
                </a:lnTo>
                <a:lnTo>
                  <a:pt x="16906" y="16200"/>
                </a:lnTo>
                <a:lnTo>
                  <a:pt x="16906" y="21600"/>
                </a:lnTo>
                <a:lnTo>
                  <a:pt x="21600" y="10800"/>
                </a:lnTo>
                <a:lnTo>
                  <a:pt x="16906"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FFFF"/>
          </a:solidFill>
          <a:ln w="31750" algn="ctr">
            <a:solidFill>
              <a:srgbClr val="FF66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lIns="36576" tIns="36576" rIns="36576" bIns="36576"/>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Aft>
                <a:spcPts val="800"/>
              </a:spcAft>
            </a:pPr>
            <a:r>
              <a:rPr lang="en-US" altLang="en-US" sz="1100" b="1" dirty="0">
                <a:solidFill>
                  <a:schemeClr val="bg1"/>
                </a:solidFill>
              </a:rPr>
              <a:t>1.  </a:t>
            </a:r>
            <a:r>
              <a:rPr lang="en-US" altLang="en-US" sz="1100" b="1" dirty="0">
                <a:solidFill>
                  <a:srgbClr val="000000"/>
                </a:solidFill>
                <a:latin typeface="Calibri" pitchFamily="34" charset="0"/>
              </a:rPr>
              <a:t>Meet with a  CE/Housing             Assessment Specialist</a:t>
            </a:r>
            <a:endParaRPr lang="en-US" altLang="en-US" dirty="0"/>
          </a:p>
        </p:txBody>
      </p:sp>
      <p:sp>
        <p:nvSpPr>
          <p:cNvPr id="7" name="AutoShape 2"/>
          <p:cNvSpPr>
            <a:spLocks noChangeArrowheads="1"/>
          </p:cNvSpPr>
          <p:nvPr/>
        </p:nvSpPr>
        <p:spPr bwMode="auto">
          <a:xfrm>
            <a:off x="2374152" y="3567953"/>
            <a:ext cx="2578100" cy="914400"/>
          </a:xfrm>
          <a:custGeom>
            <a:avLst/>
            <a:gdLst>
              <a:gd name="T0" fmla="*/ 240805043 w 21600"/>
              <a:gd name="T1" fmla="*/ 0 h 21600"/>
              <a:gd name="T2" fmla="*/ 0 w 21600"/>
              <a:gd name="T3" fmla="*/ 19354800 h 21600"/>
              <a:gd name="T4" fmla="*/ 240805043 w 21600"/>
              <a:gd name="T5" fmla="*/ 38709600 h 21600"/>
              <a:gd name="T6" fmla="*/ 307665202 w 21600"/>
              <a:gd name="T7" fmla="*/ 19354800 h 21600"/>
              <a:gd name="T8" fmla="*/ 17694720 60000 65536"/>
              <a:gd name="T9" fmla="*/ 11796480 60000 65536"/>
              <a:gd name="T10" fmla="*/ 5898240 60000 65536"/>
              <a:gd name="T11" fmla="*/ 0 60000 65536"/>
              <a:gd name="T12" fmla="*/ 3375 w 21600"/>
              <a:gd name="T13" fmla="*/ 5400 h 21600"/>
              <a:gd name="T14" fmla="*/ 19253 w 21600"/>
              <a:gd name="T15" fmla="*/ 16200 h 21600"/>
            </a:gdLst>
            <a:ahLst/>
            <a:cxnLst>
              <a:cxn ang="T8">
                <a:pos x="T0" y="T1"/>
              </a:cxn>
              <a:cxn ang="T9">
                <a:pos x="T2" y="T3"/>
              </a:cxn>
              <a:cxn ang="T10">
                <a:pos x="T4" y="T5"/>
              </a:cxn>
              <a:cxn ang="T11">
                <a:pos x="T6" y="T7"/>
              </a:cxn>
            </a:cxnLst>
            <a:rect l="T12" t="T13" r="T14" b="T15"/>
            <a:pathLst>
              <a:path w="21600" h="21600">
                <a:moveTo>
                  <a:pt x="16906" y="0"/>
                </a:moveTo>
                <a:lnTo>
                  <a:pt x="16906" y="5400"/>
                </a:lnTo>
                <a:lnTo>
                  <a:pt x="3375" y="5400"/>
                </a:lnTo>
                <a:lnTo>
                  <a:pt x="3375" y="16200"/>
                </a:lnTo>
                <a:lnTo>
                  <a:pt x="16906" y="16200"/>
                </a:lnTo>
                <a:lnTo>
                  <a:pt x="16906" y="21600"/>
                </a:lnTo>
                <a:lnTo>
                  <a:pt x="21600" y="10800"/>
                </a:lnTo>
                <a:lnTo>
                  <a:pt x="16906"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FFFF"/>
          </a:solidFill>
          <a:ln w="31750" algn="ctr">
            <a:solidFill>
              <a:srgbClr val="FF66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lIns="36576" tIns="36576" rIns="36576" bIns="36576"/>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Aft>
                <a:spcPts val="800"/>
              </a:spcAft>
            </a:pPr>
            <a:r>
              <a:rPr lang="en-US" altLang="en-US" sz="1100" b="1" dirty="0">
                <a:solidFill>
                  <a:srgbClr val="000000"/>
                </a:solidFill>
                <a:latin typeface="Calibri" pitchFamily="34" charset="0"/>
              </a:rPr>
              <a:t>2.  Assess your housing situation</a:t>
            </a:r>
            <a:endParaRPr lang="en-US" altLang="en-US" dirty="0"/>
          </a:p>
        </p:txBody>
      </p:sp>
      <p:sp>
        <p:nvSpPr>
          <p:cNvPr id="8" name="AutoShape 2"/>
          <p:cNvSpPr>
            <a:spLocks noChangeArrowheads="1"/>
          </p:cNvSpPr>
          <p:nvPr/>
        </p:nvSpPr>
        <p:spPr bwMode="auto">
          <a:xfrm>
            <a:off x="3663202" y="4406360"/>
            <a:ext cx="2784475" cy="914400"/>
          </a:xfrm>
          <a:custGeom>
            <a:avLst/>
            <a:gdLst>
              <a:gd name="T0" fmla="*/ 281017983 w 21600"/>
              <a:gd name="T1" fmla="*/ 0 h 21600"/>
              <a:gd name="T2" fmla="*/ 0 w 21600"/>
              <a:gd name="T3" fmla="*/ 19354800 h 21600"/>
              <a:gd name="T4" fmla="*/ 281017983 w 21600"/>
              <a:gd name="T5" fmla="*/ 38709600 h 21600"/>
              <a:gd name="T6" fmla="*/ 359043484 w 21600"/>
              <a:gd name="T7" fmla="*/ 19354800 h 21600"/>
              <a:gd name="T8" fmla="*/ 17694720 60000 65536"/>
              <a:gd name="T9" fmla="*/ 11796480 60000 65536"/>
              <a:gd name="T10" fmla="*/ 5898240 60000 65536"/>
              <a:gd name="T11" fmla="*/ 0 60000 65536"/>
              <a:gd name="T12" fmla="*/ 3375 w 21600"/>
              <a:gd name="T13" fmla="*/ 5400 h 21600"/>
              <a:gd name="T14" fmla="*/ 19253 w 21600"/>
              <a:gd name="T15" fmla="*/ 16200 h 21600"/>
            </a:gdLst>
            <a:ahLst/>
            <a:cxnLst>
              <a:cxn ang="T8">
                <a:pos x="T0" y="T1"/>
              </a:cxn>
              <a:cxn ang="T9">
                <a:pos x="T2" y="T3"/>
              </a:cxn>
              <a:cxn ang="T10">
                <a:pos x="T4" y="T5"/>
              </a:cxn>
              <a:cxn ang="T11">
                <a:pos x="T6" y="T7"/>
              </a:cxn>
            </a:cxnLst>
            <a:rect l="T12" t="T13" r="T14" b="T15"/>
            <a:pathLst>
              <a:path w="21600" h="21600">
                <a:moveTo>
                  <a:pt x="16906" y="0"/>
                </a:moveTo>
                <a:lnTo>
                  <a:pt x="16906" y="5400"/>
                </a:lnTo>
                <a:lnTo>
                  <a:pt x="3375" y="5400"/>
                </a:lnTo>
                <a:lnTo>
                  <a:pt x="3375" y="16200"/>
                </a:lnTo>
                <a:lnTo>
                  <a:pt x="16906" y="16200"/>
                </a:lnTo>
                <a:lnTo>
                  <a:pt x="16906" y="21600"/>
                </a:lnTo>
                <a:lnTo>
                  <a:pt x="21600" y="10800"/>
                </a:lnTo>
                <a:lnTo>
                  <a:pt x="16906"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FFFF"/>
          </a:solidFill>
          <a:ln w="31750" algn="ctr">
            <a:solidFill>
              <a:srgbClr val="FF66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lIns="36576" tIns="36576" rIns="36576" bIns="36576"/>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Aft>
                <a:spcPts val="800"/>
              </a:spcAft>
            </a:pPr>
            <a:r>
              <a:rPr lang="en-US" altLang="en-US" sz="1100" b="1" dirty="0">
                <a:solidFill>
                  <a:srgbClr val="000000"/>
                </a:solidFill>
                <a:latin typeface="Calibri" pitchFamily="34" charset="0"/>
              </a:rPr>
              <a:t>3.  Develop a  Housing Stability Plan </a:t>
            </a:r>
            <a:endParaRPr lang="en-US" altLang="en-US" dirty="0"/>
          </a:p>
        </p:txBody>
      </p:sp>
      <p:sp>
        <p:nvSpPr>
          <p:cNvPr id="9" name="AutoShape 2"/>
          <p:cNvSpPr>
            <a:spLocks noChangeArrowheads="1"/>
          </p:cNvSpPr>
          <p:nvPr/>
        </p:nvSpPr>
        <p:spPr bwMode="auto">
          <a:xfrm>
            <a:off x="4897834" y="5339517"/>
            <a:ext cx="2987675" cy="928688"/>
          </a:xfrm>
          <a:custGeom>
            <a:avLst/>
            <a:gdLst>
              <a:gd name="T0" fmla="*/ 323444727 w 21600"/>
              <a:gd name="T1" fmla="*/ 0 h 21600"/>
              <a:gd name="T2" fmla="*/ 0 w 21600"/>
              <a:gd name="T3" fmla="*/ 19964384 h 21600"/>
              <a:gd name="T4" fmla="*/ 323444727 w 21600"/>
              <a:gd name="T5" fmla="*/ 39928726 h 21600"/>
              <a:gd name="T6" fmla="*/ 413250088 w 21600"/>
              <a:gd name="T7" fmla="*/ 19964384 h 21600"/>
              <a:gd name="T8" fmla="*/ 17694720 60000 65536"/>
              <a:gd name="T9" fmla="*/ 11796480 60000 65536"/>
              <a:gd name="T10" fmla="*/ 5898240 60000 65536"/>
              <a:gd name="T11" fmla="*/ 0 60000 65536"/>
              <a:gd name="T12" fmla="*/ 3375 w 21600"/>
              <a:gd name="T13" fmla="*/ 5400 h 21600"/>
              <a:gd name="T14" fmla="*/ 19253 w 21600"/>
              <a:gd name="T15" fmla="*/ 16200 h 21600"/>
            </a:gdLst>
            <a:ahLst/>
            <a:cxnLst>
              <a:cxn ang="T8">
                <a:pos x="T0" y="T1"/>
              </a:cxn>
              <a:cxn ang="T9">
                <a:pos x="T2" y="T3"/>
              </a:cxn>
              <a:cxn ang="T10">
                <a:pos x="T4" y="T5"/>
              </a:cxn>
              <a:cxn ang="T11">
                <a:pos x="T6" y="T7"/>
              </a:cxn>
            </a:cxnLst>
            <a:rect l="T12" t="T13" r="T14" b="T15"/>
            <a:pathLst>
              <a:path w="21600" h="21600">
                <a:moveTo>
                  <a:pt x="16906" y="0"/>
                </a:moveTo>
                <a:lnTo>
                  <a:pt x="16906" y="5400"/>
                </a:lnTo>
                <a:lnTo>
                  <a:pt x="3375" y="5400"/>
                </a:lnTo>
                <a:lnTo>
                  <a:pt x="3375" y="16200"/>
                </a:lnTo>
                <a:lnTo>
                  <a:pt x="16906" y="16200"/>
                </a:lnTo>
                <a:lnTo>
                  <a:pt x="16906" y="21600"/>
                </a:lnTo>
                <a:lnTo>
                  <a:pt x="21600" y="10800"/>
                </a:lnTo>
                <a:lnTo>
                  <a:pt x="16906"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FFFF"/>
          </a:solidFill>
          <a:ln w="31750" algn="ctr">
            <a:solidFill>
              <a:srgbClr val="FF66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lIns="36576" tIns="36576" rIns="36576" bIns="36576"/>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Aft>
                <a:spcPts val="800"/>
              </a:spcAft>
            </a:pPr>
            <a:r>
              <a:rPr lang="en-US" altLang="en-US" sz="1100" b="1" dirty="0">
                <a:solidFill>
                  <a:srgbClr val="000000"/>
                </a:solidFill>
                <a:latin typeface="Calibri" pitchFamily="34" charset="0"/>
              </a:rPr>
              <a:t>4.  Link and refer to housing and    other supports </a:t>
            </a:r>
            <a:endParaRPr lang="en-US" altLang="en-US" dirty="0"/>
          </a:p>
        </p:txBody>
      </p:sp>
    </p:spTree>
    <p:extLst>
      <p:ext uri="{BB962C8B-B14F-4D97-AF65-F5344CB8AC3E}">
        <p14:creationId xmlns:p14="http://schemas.microsoft.com/office/powerpoint/2010/main" val="128177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200" dirty="0">
                <a:solidFill>
                  <a:srgbClr val="FF6600"/>
                </a:solidFill>
              </a:rPr>
              <a:t>Homeless Services</a:t>
            </a:r>
            <a:br>
              <a:rPr lang="en-US" sz="3200" dirty="0">
                <a:solidFill>
                  <a:srgbClr val="FF6600"/>
                </a:solidFill>
              </a:rPr>
            </a:br>
            <a:br>
              <a:rPr lang="en-US" sz="3200" dirty="0">
                <a:solidFill>
                  <a:srgbClr val="FF6600"/>
                </a:solidFill>
              </a:rPr>
            </a:br>
            <a:r>
              <a:rPr lang="en-US" sz="3200" dirty="0">
                <a:solidFill>
                  <a:srgbClr val="FF6600"/>
                </a:solidFill>
              </a:rPr>
              <a:t>2) Coordinated Entry </a:t>
            </a:r>
            <a:endParaRPr lang="en-US" dirty="0"/>
          </a:p>
        </p:txBody>
      </p:sp>
      <p:sp>
        <p:nvSpPr>
          <p:cNvPr id="4" name="Slide Number Placeholder 3"/>
          <p:cNvSpPr>
            <a:spLocks noGrp="1"/>
          </p:cNvSpPr>
          <p:nvPr>
            <p:ph type="sldNum" sz="quarter" idx="12"/>
          </p:nvPr>
        </p:nvSpPr>
        <p:spPr/>
        <p:txBody>
          <a:bodyPr/>
          <a:lstStyle/>
          <a:p>
            <a:fld id="{453FAFCF-F7D5-411C-B22E-7AC91EE8297F}" type="slidenum">
              <a:rPr lang="en-US" smtClean="0"/>
              <a:pPr/>
              <a:t>16</a:t>
            </a:fld>
            <a:endParaRPr lang="en-US"/>
          </a:p>
        </p:txBody>
      </p:sp>
      <p:sp>
        <p:nvSpPr>
          <p:cNvPr id="6" name="Content Placeholder 5">
            <a:extLst>
              <a:ext uri="{FF2B5EF4-FFF2-40B4-BE49-F238E27FC236}">
                <a16:creationId xmlns:a16="http://schemas.microsoft.com/office/drawing/2014/main" id="{D0906A8F-8E3E-489E-8402-B40CAC216CF6}"/>
              </a:ext>
            </a:extLst>
          </p:cNvPr>
          <p:cNvSpPr>
            <a:spLocks noGrp="1"/>
          </p:cNvSpPr>
          <p:nvPr>
            <p:ph idx="1"/>
          </p:nvPr>
        </p:nvSpPr>
        <p:spPr>
          <a:xfrm>
            <a:off x="533400" y="2096064"/>
            <a:ext cx="7917268" cy="3695136"/>
          </a:xfrm>
        </p:spPr>
        <p:txBody>
          <a:bodyPr>
            <a:normAutofit fontScale="92500" lnSpcReduction="20000"/>
          </a:bodyPr>
          <a:lstStyle/>
          <a:p>
            <a:r>
              <a:rPr lang="en-US" sz="2400" dirty="0"/>
              <a:t>Literally Homeless – Refer to shelter, case management and permanent housing</a:t>
            </a:r>
          </a:p>
          <a:p>
            <a:pPr marL="0" indent="0">
              <a:buNone/>
            </a:pPr>
            <a:endParaRPr lang="en-US" sz="2400" dirty="0"/>
          </a:p>
          <a:p>
            <a:r>
              <a:rPr lang="en-US" sz="2400" dirty="0"/>
              <a:t>Imminent Risk of Homelessness – Refer to Housing Assistance Programs (prevention assistance for arrears, landlord mediation, housing counseling, budgeting, etc.</a:t>
            </a:r>
          </a:p>
          <a:p>
            <a:pPr marL="0" indent="0">
              <a:buNone/>
            </a:pPr>
            <a:r>
              <a:rPr lang="en-US" sz="2400" dirty="0"/>
              <a:t>Or</a:t>
            </a:r>
          </a:p>
          <a:p>
            <a:r>
              <a:rPr lang="en-US" sz="2400" dirty="0"/>
              <a:t>Can be diverted (temporarily or permanently) from shelter placement – develop a diversion plan</a:t>
            </a:r>
          </a:p>
          <a:p>
            <a:endParaRPr lang="en-US" dirty="0"/>
          </a:p>
        </p:txBody>
      </p:sp>
    </p:spTree>
    <p:extLst>
      <p:ext uri="{BB962C8B-B14F-4D97-AF65-F5344CB8AC3E}">
        <p14:creationId xmlns:p14="http://schemas.microsoft.com/office/powerpoint/2010/main" val="4078251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748" name="Rectangle 70">
            <a:extLst>
              <a:ext uri="{FF2B5EF4-FFF2-40B4-BE49-F238E27FC236}">
                <a16:creationId xmlns:a16="http://schemas.microsoft.com/office/drawing/2014/main" id="{B1837CB0-4F29-4E03-BEC4-55C6733B9C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59746" name="Rectangle 2"/>
          <p:cNvSpPr>
            <a:spLocks noGrp="1" noChangeArrowheads="1"/>
          </p:cNvSpPr>
          <p:nvPr>
            <p:ph type="title"/>
          </p:nvPr>
        </p:nvSpPr>
        <p:spPr>
          <a:xfrm>
            <a:off x="4826318" y="628650"/>
            <a:ext cx="3810475" cy="4171949"/>
          </a:xfrm>
        </p:spPr>
        <p:txBody>
          <a:bodyPr vert="horz" lIns="91440" tIns="45720" rIns="91440" bIns="45720" rtlCol="0" anchor="b">
            <a:normAutofit/>
          </a:bodyPr>
          <a:lstStyle/>
          <a:p>
            <a:r>
              <a:rPr lang="en-US" sz="2600" dirty="0">
                <a:solidFill>
                  <a:srgbClr val="FF6600"/>
                </a:solidFill>
              </a:rPr>
              <a:t>Homeless Services </a:t>
            </a:r>
            <a:br>
              <a:rPr lang="en-US" sz="2600" dirty="0">
                <a:solidFill>
                  <a:srgbClr val="FF6600"/>
                </a:solidFill>
              </a:rPr>
            </a:br>
            <a:br>
              <a:rPr lang="en-US" sz="2600" dirty="0">
                <a:solidFill>
                  <a:srgbClr val="FFFFFF"/>
                </a:solidFill>
              </a:rPr>
            </a:br>
            <a:br>
              <a:rPr lang="en-US" sz="2600" dirty="0">
                <a:solidFill>
                  <a:srgbClr val="FFFFFF"/>
                </a:solidFill>
              </a:rPr>
            </a:br>
            <a:r>
              <a:rPr lang="en-US" sz="2600" dirty="0">
                <a:solidFill>
                  <a:srgbClr val="FFFFFF"/>
                </a:solidFill>
              </a:rPr>
              <a:t>2. Coordinated Entry</a:t>
            </a:r>
            <a:br>
              <a:rPr lang="en-US" sz="2600" dirty="0">
                <a:solidFill>
                  <a:srgbClr val="FFFFFF"/>
                </a:solidFill>
              </a:rPr>
            </a:br>
            <a:br>
              <a:rPr lang="en-US" sz="2600" dirty="0">
                <a:solidFill>
                  <a:srgbClr val="FFFFFF"/>
                </a:solidFill>
              </a:rPr>
            </a:br>
            <a:br>
              <a:rPr lang="en-US" sz="2600" dirty="0">
                <a:solidFill>
                  <a:srgbClr val="FFFFFF"/>
                </a:solidFill>
              </a:rPr>
            </a:br>
            <a:r>
              <a:rPr lang="en-US" sz="2600" dirty="0">
                <a:solidFill>
                  <a:srgbClr val="FFFFFF"/>
                </a:solidFill>
              </a:rPr>
              <a:t>Where to access Coordinated Entry?</a:t>
            </a:r>
          </a:p>
        </p:txBody>
      </p:sp>
      <p:sp>
        <p:nvSpPr>
          <p:cNvPr id="159749" name="Rectangle 72">
            <a:extLst>
              <a:ext uri="{FF2B5EF4-FFF2-40B4-BE49-F238E27FC236}">
                <a16:creationId xmlns:a16="http://schemas.microsoft.com/office/drawing/2014/main" id="{F0771D68-E8BF-4D31-ADBB-CE99B19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4356" y="733425"/>
            <a:ext cx="3921919" cy="5391150"/>
          </a:xfrm>
          <a:prstGeom prst="rect">
            <a:avLst/>
          </a:prstGeom>
          <a:solidFill>
            <a:schemeClr val="bg1"/>
          </a:solidFill>
          <a:ln w="190500" cap="sq">
            <a:solidFill>
              <a:schemeClr val="bg1"/>
            </a:solidFill>
            <a:miter lim="800000"/>
          </a:ln>
          <a:effectLst>
            <a:outerShdw blurRad="54991" dist="17780" dir="5400000" algn="ctr" rotWithShape="0">
              <a:schemeClr val="bg1">
                <a:alpha val="40000"/>
              </a:schemeClr>
            </a:outerShdw>
          </a:effectLst>
          <a:scene3d>
            <a:camera prst="orthographicFront"/>
            <a:lightRig rig="twoPt" dir="t">
              <a:rot lat="0" lon="0" rev="7200000"/>
            </a:lightRig>
          </a:scene3d>
          <a:sp3d>
            <a:bevelT w="2540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5AFD1A56-A628-491D-8B44-E7FD18024694}"/>
              </a:ext>
            </a:extLst>
          </p:cNvPr>
          <p:cNvPicPr>
            <a:picLocks noChangeAspect="1"/>
          </p:cNvPicPr>
          <p:nvPr/>
        </p:nvPicPr>
        <p:blipFill>
          <a:blip r:embed="rId2"/>
          <a:stretch>
            <a:fillRect/>
          </a:stretch>
        </p:blipFill>
        <p:spPr>
          <a:xfrm>
            <a:off x="1392140" y="1114868"/>
            <a:ext cx="2266348" cy="4628265"/>
          </a:xfrm>
          <a:prstGeom prst="rect">
            <a:avLst/>
          </a:prstGeom>
        </p:spPr>
      </p:pic>
      <p:sp>
        <p:nvSpPr>
          <p:cNvPr id="75" name="Rectangle 74">
            <a:extLst>
              <a:ext uri="{FF2B5EF4-FFF2-40B4-BE49-F238E27FC236}">
                <a16:creationId xmlns:a16="http://schemas.microsoft.com/office/drawing/2014/main" id="{7D4DBD54-1DE0-451E-9FDE-4116146F1C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372" y="799817"/>
            <a:ext cx="3831886" cy="5258367"/>
          </a:xfrm>
          <a:prstGeom prst="rect">
            <a:avLst/>
          </a:prstGeom>
          <a:noFill/>
          <a:ln w="12700">
            <a:solidFill>
              <a:srgbClr val="2A5B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a:xfrm>
            <a:off x="7885508" y="6309360"/>
            <a:ext cx="565159" cy="365125"/>
          </a:xfrm>
        </p:spPr>
        <p:txBody>
          <a:bodyPr vert="horz" lIns="91440" tIns="45720" rIns="91440" bIns="45720" rtlCol="0" anchor="ctr">
            <a:normAutofit/>
          </a:bodyPr>
          <a:lstStyle/>
          <a:p>
            <a:pPr defTabSz="914400">
              <a:spcAft>
                <a:spcPts val="600"/>
              </a:spcAft>
            </a:pPr>
            <a:fld id="{453FAFCF-F7D5-411C-B22E-7AC91EE8297F}" type="slidenum">
              <a:rPr lang="en-US">
                <a:solidFill>
                  <a:srgbClr val="FFFFFF"/>
                </a:solidFill>
              </a:rPr>
              <a:pPr defTabSz="914400">
                <a:spcAft>
                  <a:spcPts val="600"/>
                </a:spcAft>
              </a:pPr>
              <a:t>17</a:t>
            </a:fld>
            <a:endParaRPr lang="en-US">
              <a:solidFill>
                <a:srgbClr val="FFFFFF"/>
              </a:solidFill>
            </a:endParaRPr>
          </a:p>
        </p:txBody>
      </p:sp>
    </p:spTree>
    <p:extLst>
      <p:ext uri="{BB962C8B-B14F-4D97-AF65-F5344CB8AC3E}">
        <p14:creationId xmlns:p14="http://schemas.microsoft.com/office/powerpoint/2010/main" val="2744468759"/>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p:txBody>
          <a:bodyPr>
            <a:normAutofit fontScale="90000"/>
          </a:bodyPr>
          <a:lstStyle/>
          <a:p>
            <a:pPr algn="l" eaLnBrk="1" hangingPunct="1"/>
            <a:r>
              <a:rPr lang="en-US" sz="3600" dirty="0">
                <a:solidFill>
                  <a:srgbClr val="FF6600"/>
                </a:solidFill>
              </a:rPr>
              <a:t>Homeless Services</a:t>
            </a:r>
            <a:r>
              <a:rPr lang="en-US" dirty="0">
                <a:solidFill>
                  <a:srgbClr val="FF6600"/>
                </a:solidFill>
              </a:rPr>
              <a:t> </a:t>
            </a:r>
            <a:br>
              <a:rPr lang="en-US" dirty="0">
                <a:solidFill>
                  <a:srgbClr val="FF6600"/>
                </a:solidFill>
              </a:rPr>
            </a:br>
            <a:br>
              <a:rPr lang="en-US" dirty="0">
                <a:solidFill>
                  <a:srgbClr val="FF6600"/>
                </a:solidFill>
              </a:rPr>
            </a:br>
            <a:r>
              <a:rPr lang="en-US" dirty="0">
                <a:solidFill>
                  <a:srgbClr val="FF6600"/>
                </a:solidFill>
              </a:rPr>
              <a:t>3) </a:t>
            </a:r>
            <a:r>
              <a:rPr lang="en-US" sz="2800" b="1" dirty="0">
                <a:solidFill>
                  <a:srgbClr val="FF6600"/>
                </a:solidFill>
              </a:rPr>
              <a:t>Emergency Shelter</a:t>
            </a:r>
          </a:p>
        </p:txBody>
      </p:sp>
      <p:sp>
        <p:nvSpPr>
          <p:cNvPr id="6" name="Rectangle 3"/>
          <p:cNvSpPr>
            <a:spLocks noGrp="1" noChangeArrowheads="1"/>
          </p:cNvSpPr>
          <p:nvPr>
            <p:ph sz="half" idx="1"/>
          </p:nvPr>
        </p:nvSpPr>
        <p:spPr>
          <a:xfrm>
            <a:off x="609600" y="2590800"/>
            <a:ext cx="3829503" cy="3702881"/>
          </a:xfrm>
        </p:spPr>
        <p:txBody>
          <a:bodyPr>
            <a:normAutofit lnSpcReduction="10000"/>
          </a:bodyPr>
          <a:lstStyle/>
          <a:p>
            <a:pPr marL="0" indent="0" eaLnBrk="1" hangingPunct="1">
              <a:buNone/>
            </a:pPr>
            <a:r>
              <a:rPr lang="en-US" sz="2400" u="sng" dirty="0"/>
              <a:t>Family Shelters</a:t>
            </a:r>
          </a:p>
          <a:p>
            <a:r>
              <a:rPr lang="en-US" sz="2400" dirty="0"/>
              <a:t>Wesley House</a:t>
            </a:r>
          </a:p>
          <a:p>
            <a:r>
              <a:rPr lang="en-US" sz="2400" dirty="0"/>
              <a:t>Family Management</a:t>
            </a:r>
          </a:p>
          <a:p>
            <a:r>
              <a:rPr lang="en-US" sz="2400" dirty="0"/>
              <a:t>Family Promise</a:t>
            </a:r>
          </a:p>
          <a:p>
            <a:r>
              <a:rPr lang="en-US" sz="2400" dirty="0"/>
              <a:t>Domestic Abuse</a:t>
            </a:r>
          </a:p>
          <a:p>
            <a:r>
              <a:rPr lang="en-US" sz="2400" dirty="0"/>
              <a:t>Temporary Emergency Shelter</a:t>
            </a:r>
          </a:p>
        </p:txBody>
      </p:sp>
      <p:sp>
        <p:nvSpPr>
          <p:cNvPr id="2" name="Content Placeholder 1">
            <a:extLst>
              <a:ext uri="{FF2B5EF4-FFF2-40B4-BE49-F238E27FC236}">
                <a16:creationId xmlns:a16="http://schemas.microsoft.com/office/drawing/2014/main" id="{8F96819E-8F7C-456E-8C11-D8DB77458F2E}"/>
              </a:ext>
            </a:extLst>
          </p:cNvPr>
          <p:cNvSpPr>
            <a:spLocks noGrp="1"/>
          </p:cNvSpPr>
          <p:nvPr>
            <p:ph sz="half" idx="2"/>
          </p:nvPr>
        </p:nvSpPr>
        <p:spPr>
          <a:xfrm>
            <a:off x="4572000" y="2590800"/>
            <a:ext cx="4031068" cy="3702881"/>
          </a:xfrm>
        </p:spPr>
        <p:txBody>
          <a:bodyPr>
            <a:normAutofit lnSpcReduction="10000"/>
          </a:bodyPr>
          <a:lstStyle/>
          <a:p>
            <a:pPr marL="0" indent="0">
              <a:buNone/>
            </a:pPr>
            <a:r>
              <a:rPr lang="en-US" sz="2400" u="sng" dirty="0"/>
              <a:t>Shelters for Singles Adults</a:t>
            </a:r>
          </a:p>
          <a:p>
            <a:r>
              <a:rPr lang="en-US" sz="2400" dirty="0"/>
              <a:t>Life Center</a:t>
            </a:r>
          </a:p>
          <a:p>
            <a:r>
              <a:rPr lang="en-US" sz="2400" dirty="0"/>
              <a:t>Wesley House</a:t>
            </a:r>
          </a:p>
          <a:p>
            <a:r>
              <a:rPr lang="en-US" sz="2400" dirty="0"/>
              <a:t>Salvation Army</a:t>
            </a:r>
          </a:p>
          <a:p>
            <a:r>
              <a:rPr lang="en-US" sz="2400" dirty="0"/>
              <a:t>City Team</a:t>
            </a:r>
          </a:p>
          <a:p>
            <a:r>
              <a:rPr lang="en-US" sz="2400" dirty="0"/>
              <a:t>Connect-by-Night</a:t>
            </a:r>
          </a:p>
          <a:p>
            <a:endParaRPr lang="en-US" dirty="0"/>
          </a:p>
        </p:txBody>
      </p:sp>
      <p:sp>
        <p:nvSpPr>
          <p:cNvPr id="4" name="Slide Number Placeholder 3"/>
          <p:cNvSpPr>
            <a:spLocks noGrp="1"/>
          </p:cNvSpPr>
          <p:nvPr>
            <p:ph type="sldNum" sz="quarter" idx="12"/>
          </p:nvPr>
        </p:nvSpPr>
        <p:spPr/>
        <p:txBody>
          <a:bodyPr/>
          <a:lstStyle/>
          <a:p>
            <a:fld id="{453FAFCF-F7D5-411C-B22E-7AC91EE8297F}" type="slidenum">
              <a:rPr lang="en-US" smtClean="0"/>
              <a:pPr/>
              <a:t>18</a:t>
            </a:fld>
            <a:endParaRPr lang="en-US"/>
          </a:p>
        </p:txBody>
      </p:sp>
    </p:spTree>
    <p:extLst>
      <p:ext uri="{BB962C8B-B14F-4D97-AF65-F5344CB8AC3E}">
        <p14:creationId xmlns:p14="http://schemas.microsoft.com/office/powerpoint/2010/main" val="2763613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919480" y="762000"/>
            <a:ext cx="7772400" cy="949325"/>
          </a:xfrm>
        </p:spPr>
        <p:txBody>
          <a:bodyPr>
            <a:normAutofit fontScale="90000"/>
          </a:bodyPr>
          <a:lstStyle/>
          <a:p>
            <a:pPr algn="l" eaLnBrk="1" hangingPunct="1"/>
            <a:r>
              <a:rPr lang="en-US" sz="3600" dirty="0">
                <a:solidFill>
                  <a:srgbClr val="FF6600"/>
                </a:solidFill>
              </a:rPr>
              <a:t>Homeless Services</a:t>
            </a:r>
            <a:r>
              <a:rPr lang="en-US" dirty="0">
                <a:solidFill>
                  <a:srgbClr val="FF6600"/>
                </a:solidFill>
              </a:rPr>
              <a:t> </a:t>
            </a:r>
            <a:br>
              <a:rPr lang="en-US" dirty="0">
                <a:solidFill>
                  <a:srgbClr val="FF6600"/>
                </a:solidFill>
              </a:rPr>
            </a:br>
            <a:br>
              <a:rPr lang="en-US" dirty="0">
                <a:solidFill>
                  <a:srgbClr val="FF6600"/>
                </a:solidFill>
              </a:rPr>
            </a:br>
            <a:r>
              <a:rPr lang="en-US" dirty="0">
                <a:solidFill>
                  <a:srgbClr val="FF6600"/>
                </a:solidFill>
              </a:rPr>
              <a:t>4) </a:t>
            </a:r>
            <a:r>
              <a:rPr lang="en-US" sz="2800" b="1" dirty="0">
                <a:solidFill>
                  <a:srgbClr val="FF6600"/>
                </a:solidFill>
              </a:rPr>
              <a:t>Supportive Services</a:t>
            </a:r>
          </a:p>
        </p:txBody>
      </p:sp>
      <p:sp>
        <p:nvSpPr>
          <p:cNvPr id="160771" name="Rectangle 3"/>
          <p:cNvSpPr>
            <a:spLocks noGrp="1" noChangeArrowheads="1"/>
          </p:cNvSpPr>
          <p:nvPr>
            <p:ph idx="1"/>
          </p:nvPr>
        </p:nvSpPr>
        <p:spPr>
          <a:xfrm>
            <a:off x="457200" y="1981200"/>
            <a:ext cx="7772400" cy="4114800"/>
          </a:xfrm>
        </p:spPr>
        <p:txBody>
          <a:bodyPr>
            <a:normAutofit lnSpcReduction="10000"/>
          </a:bodyPr>
          <a:lstStyle/>
          <a:p>
            <a:pPr marL="0" indent="0" eaLnBrk="1" hangingPunct="1">
              <a:lnSpc>
                <a:spcPct val="90000"/>
              </a:lnSpc>
              <a:buNone/>
            </a:pPr>
            <a:endParaRPr lang="en-US" sz="3000" dirty="0"/>
          </a:p>
          <a:p>
            <a:pPr lvl="1" eaLnBrk="1" hangingPunct="1">
              <a:lnSpc>
                <a:spcPct val="90000"/>
              </a:lnSpc>
            </a:pPr>
            <a:r>
              <a:rPr lang="en-US" sz="2000" dirty="0"/>
              <a:t>Case Management</a:t>
            </a:r>
          </a:p>
          <a:p>
            <a:pPr lvl="1" eaLnBrk="1" hangingPunct="1">
              <a:lnSpc>
                <a:spcPct val="90000"/>
              </a:lnSpc>
            </a:pPr>
            <a:r>
              <a:rPr lang="en-US" sz="2000" dirty="0"/>
              <a:t>Housing Counseling/Education</a:t>
            </a:r>
          </a:p>
          <a:p>
            <a:pPr lvl="1" eaLnBrk="1" hangingPunct="1">
              <a:lnSpc>
                <a:spcPct val="90000"/>
              </a:lnSpc>
            </a:pPr>
            <a:r>
              <a:rPr lang="en-US" sz="2000" dirty="0"/>
              <a:t>Financial Management/Budgeting </a:t>
            </a:r>
          </a:p>
          <a:p>
            <a:pPr lvl="1" eaLnBrk="1" hangingPunct="1">
              <a:lnSpc>
                <a:spcPct val="90000"/>
              </a:lnSpc>
            </a:pPr>
            <a:r>
              <a:rPr lang="en-US" sz="2000" dirty="0"/>
              <a:t>Life Skills Education </a:t>
            </a:r>
          </a:p>
          <a:p>
            <a:pPr lvl="1" eaLnBrk="1" hangingPunct="1">
              <a:lnSpc>
                <a:spcPct val="90000"/>
              </a:lnSpc>
            </a:pPr>
            <a:r>
              <a:rPr lang="en-US" sz="2000" dirty="0"/>
              <a:t>Employment/Vocational Training</a:t>
            </a:r>
          </a:p>
          <a:p>
            <a:pPr lvl="1" eaLnBrk="1" hangingPunct="1">
              <a:lnSpc>
                <a:spcPct val="90000"/>
              </a:lnSpc>
            </a:pPr>
            <a:r>
              <a:rPr lang="en-US" sz="2000" dirty="0"/>
              <a:t>Educational, GED, Literacy</a:t>
            </a:r>
          </a:p>
          <a:p>
            <a:pPr lvl="1" eaLnBrk="1" hangingPunct="1">
              <a:lnSpc>
                <a:spcPct val="90000"/>
              </a:lnSpc>
            </a:pPr>
            <a:r>
              <a:rPr lang="en-US" sz="2000" dirty="0"/>
              <a:t>Child Care</a:t>
            </a:r>
          </a:p>
          <a:p>
            <a:pPr lvl="1" eaLnBrk="1" hangingPunct="1">
              <a:lnSpc>
                <a:spcPct val="90000"/>
              </a:lnSpc>
            </a:pPr>
            <a:r>
              <a:rPr lang="en-US" sz="2000" dirty="0"/>
              <a:t>Transportation</a:t>
            </a:r>
          </a:p>
          <a:p>
            <a:pPr lvl="1" eaLnBrk="1" hangingPunct="1">
              <a:lnSpc>
                <a:spcPct val="90000"/>
              </a:lnSpc>
            </a:pPr>
            <a:r>
              <a:rPr lang="en-US" sz="2000" dirty="0"/>
              <a:t>Linkage to MH, D&amp;A, and other mainstream services and supports</a:t>
            </a:r>
          </a:p>
          <a:p>
            <a:pPr lvl="1" eaLnBrk="1" hangingPunct="1">
              <a:lnSpc>
                <a:spcPct val="90000"/>
              </a:lnSpc>
            </a:pPr>
            <a:r>
              <a:rPr lang="en-US" sz="2000" dirty="0"/>
              <a:t>Home at Last Program</a:t>
            </a:r>
          </a:p>
        </p:txBody>
      </p:sp>
      <p:sp>
        <p:nvSpPr>
          <p:cNvPr id="2" name="Slide Number Placeholder 1"/>
          <p:cNvSpPr>
            <a:spLocks noGrp="1"/>
          </p:cNvSpPr>
          <p:nvPr>
            <p:ph type="sldNum" sz="quarter" idx="12"/>
          </p:nvPr>
        </p:nvSpPr>
        <p:spPr/>
        <p:txBody>
          <a:bodyPr/>
          <a:lstStyle/>
          <a:p>
            <a:fld id="{453FAFCF-F7D5-411C-B22E-7AC91EE8297F}" type="slidenum">
              <a:rPr lang="en-US" smtClean="0"/>
              <a:pPr/>
              <a:t>19</a:t>
            </a:fld>
            <a:endParaRPr lang="en-US"/>
          </a:p>
        </p:txBody>
      </p:sp>
    </p:spTree>
    <p:extLst>
      <p:ext uri="{BB962C8B-B14F-4D97-AF65-F5344CB8AC3E}">
        <p14:creationId xmlns:p14="http://schemas.microsoft.com/office/powerpoint/2010/main" val="571303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317DCF0-4157-45AA-B170-4E74DA8D917D}"/>
              </a:ext>
            </a:extLst>
          </p:cNvPr>
          <p:cNvSpPr>
            <a:spLocks noGrp="1"/>
          </p:cNvSpPr>
          <p:nvPr>
            <p:ph type="sldNum" sz="quarter" idx="12"/>
          </p:nvPr>
        </p:nvSpPr>
        <p:spPr/>
        <p:txBody>
          <a:bodyPr/>
          <a:lstStyle/>
          <a:p>
            <a:fld id="{3D734690-C81F-4EC0-B375-CF66D6ED6A72}" type="slidenum">
              <a:rPr lang="en-US" smtClean="0"/>
              <a:pPr/>
              <a:t>2</a:t>
            </a:fld>
            <a:endParaRPr lang="en-US"/>
          </a:p>
        </p:txBody>
      </p:sp>
      <p:sp>
        <p:nvSpPr>
          <p:cNvPr id="3" name="Rectangle 2">
            <a:extLst>
              <a:ext uri="{FF2B5EF4-FFF2-40B4-BE49-F238E27FC236}">
                <a16:creationId xmlns:a16="http://schemas.microsoft.com/office/drawing/2014/main" id="{0E775DA3-82E0-4A26-8B6C-C2B470D77479}"/>
              </a:ext>
            </a:extLst>
          </p:cNvPr>
          <p:cNvSpPr/>
          <p:nvPr/>
        </p:nvSpPr>
        <p:spPr>
          <a:xfrm>
            <a:off x="381000" y="914400"/>
            <a:ext cx="8610600" cy="4585871"/>
          </a:xfrm>
          <a:prstGeom prst="rect">
            <a:avLst/>
          </a:prstGeom>
        </p:spPr>
        <p:txBody>
          <a:bodyPr wrap="square">
            <a:spAutoFit/>
          </a:bodyPr>
          <a:lstStyle/>
          <a:p>
            <a:pPr algn="ctr"/>
            <a:r>
              <a:rPr lang="en-US" sz="6000" b="1" dirty="0">
                <a:solidFill>
                  <a:srgbClr val="FF6600"/>
                </a:solidFill>
                <a:latin typeface="Bradley Hand ITC" panose="03070402050302030203" pitchFamily="66" charset="0"/>
              </a:rPr>
              <a:t>Homelessness should be….</a:t>
            </a:r>
          </a:p>
          <a:p>
            <a:pPr algn="ctr"/>
            <a:endParaRPr lang="en-US" sz="7200" b="1" dirty="0">
              <a:solidFill>
                <a:srgbClr val="FF6600"/>
              </a:solidFill>
              <a:latin typeface="Bradley Hand ITC" panose="03070402050302030203" pitchFamily="66" charset="0"/>
            </a:endParaRPr>
          </a:p>
          <a:p>
            <a:pPr algn="ctr"/>
            <a:r>
              <a:rPr lang="en-US" sz="8000" b="1" dirty="0">
                <a:solidFill>
                  <a:srgbClr val="FF6600"/>
                </a:solidFill>
                <a:latin typeface="Bradley Hand ITC" panose="03070402050302030203" pitchFamily="66" charset="0"/>
              </a:rPr>
              <a:t>Rare, brief and </a:t>
            </a:r>
          </a:p>
          <a:p>
            <a:pPr algn="ctr"/>
            <a:r>
              <a:rPr lang="en-US" sz="8000" b="1" dirty="0">
                <a:solidFill>
                  <a:srgbClr val="FF6600"/>
                </a:solidFill>
                <a:latin typeface="Bradley Hand ITC" panose="03070402050302030203" pitchFamily="66" charset="0"/>
              </a:rPr>
              <a:t>non-recurring</a:t>
            </a:r>
            <a:endParaRPr lang="en-US" sz="8000" b="1" dirty="0"/>
          </a:p>
        </p:txBody>
      </p:sp>
    </p:spTree>
    <p:extLst>
      <p:ext uri="{BB962C8B-B14F-4D97-AF65-F5344CB8AC3E}">
        <p14:creationId xmlns:p14="http://schemas.microsoft.com/office/powerpoint/2010/main" val="22367208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240F9-3CD4-453D-ABB0-FAEC61F464B6}"/>
              </a:ext>
            </a:extLst>
          </p:cNvPr>
          <p:cNvSpPr>
            <a:spLocks noGrp="1"/>
          </p:cNvSpPr>
          <p:nvPr>
            <p:ph type="title"/>
          </p:nvPr>
        </p:nvSpPr>
        <p:spPr/>
        <p:txBody>
          <a:bodyPr>
            <a:normAutofit fontScale="90000"/>
          </a:bodyPr>
          <a:lstStyle/>
          <a:p>
            <a:pPr algn="l"/>
            <a:r>
              <a:rPr lang="en-US" sz="4400" dirty="0">
                <a:solidFill>
                  <a:srgbClr val="FF6600"/>
                </a:solidFill>
              </a:rPr>
              <a:t>Homeless Services</a:t>
            </a:r>
            <a:r>
              <a:rPr lang="en-US" dirty="0">
                <a:solidFill>
                  <a:srgbClr val="FF6600"/>
                </a:solidFill>
              </a:rPr>
              <a:t> </a:t>
            </a:r>
            <a:br>
              <a:rPr lang="en-US" dirty="0">
                <a:solidFill>
                  <a:srgbClr val="FF6600"/>
                </a:solidFill>
              </a:rPr>
            </a:br>
            <a:br>
              <a:rPr lang="en-US" dirty="0">
                <a:solidFill>
                  <a:srgbClr val="FF6600"/>
                </a:solidFill>
              </a:rPr>
            </a:br>
            <a:r>
              <a:rPr lang="en-US" dirty="0">
                <a:solidFill>
                  <a:srgbClr val="FF6600"/>
                </a:solidFill>
              </a:rPr>
              <a:t>4) </a:t>
            </a:r>
            <a:r>
              <a:rPr lang="en-US" sz="3600" dirty="0">
                <a:solidFill>
                  <a:srgbClr val="FF6600"/>
                </a:solidFill>
              </a:rPr>
              <a:t>Supportive Services</a:t>
            </a:r>
            <a:endParaRPr lang="en-US" dirty="0"/>
          </a:p>
        </p:txBody>
      </p:sp>
      <p:sp>
        <p:nvSpPr>
          <p:cNvPr id="3" name="Content Placeholder 2">
            <a:extLst>
              <a:ext uri="{FF2B5EF4-FFF2-40B4-BE49-F238E27FC236}">
                <a16:creationId xmlns:a16="http://schemas.microsoft.com/office/drawing/2014/main" id="{B074F25A-B492-48A6-81BC-C3DF1F679A2F}"/>
              </a:ext>
            </a:extLst>
          </p:cNvPr>
          <p:cNvSpPr>
            <a:spLocks noGrp="1"/>
          </p:cNvSpPr>
          <p:nvPr>
            <p:ph idx="1"/>
          </p:nvPr>
        </p:nvSpPr>
        <p:spPr/>
        <p:txBody>
          <a:bodyPr/>
          <a:lstStyle/>
          <a:p>
            <a:pPr marL="0" indent="0">
              <a:buNone/>
            </a:pPr>
            <a:endParaRPr lang="en-US" dirty="0"/>
          </a:p>
          <a:p>
            <a:pPr marL="0" indent="0">
              <a:buNone/>
            </a:pPr>
            <a:r>
              <a:rPr lang="en-US" sz="2400" dirty="0">
                <a:solidFill>
                  <a:srgbClr val="00FF00"/>
                </a:solidFill>
              </a:rPr>
              <a:t>Prepared Renter’s Education Program (PREP)</a:t>
            </a:r>
          </a:p>
          <a:p>
            <a:r>
              <a:rPr lang="en-US" dirty="0"/>
              <a:t>An educational program to teach participants how to be a successful renter</a:t>
            </a:r>
          </a:p>
          <a:p>
            <a:r>
              <a:rPr lang="en-US" dirty="0"/>
              <a:t>All shelter and housing program case managers trained in this program </a:t>
            </a:r>
          </a:p>
          <a:p>
            <a:r>
              <a:rPr lang="en-US" dirty="0"/>
              <a:t>More info from next presenter</a:t>
            </a:r>
          </a:p>
        </p:txBody>
      </p:sp>
      <p:sp>
        <p:nvSpPr>
          <p:cNvPr id="4" name="Slide Number Placeholder 3">
            <a:extLst>
              <a:ext uri="{FF2B5EF4-FFF2-40B4-BE49-F238E27FC236}">
                <a16:creationId xmlns:a16="http://schemas.microsoft.com/office/drawing/2014/main" id="{CD412317-93F6-441F-9347-20CA694F6FC5}"/>
              </a:ext>
            </a:extLst>
          </p:cNvPr>
          <p:cNvSpPr>
            <a:spLocks noGrp="1"/>
          </p:cNvSpPr>
          <p:nvPr>
            <p:ph type="sldNum" sz="quarter" idx="12"/>
          </p:nvPr>
        </p:nvSpPr>
        <p:spPr/>
        <p:txBody>
          <a:bodyPr/>
          <a:lstStyle/>
          <a:p>
            <a:fld id="{453FAFCF-F7D5-411C-B22E-7AC91EE8297F}" type="slidenum">
              <a:rPr lang="en-US" smtClean="0"/>
              <a:pPr/>
              <a:t>20</a:t>
            </a:fld>
            <a:endParaRPr lang="en-US"/>
          </a:p>
        </p:txBody>
      </p:sp>
    </p:spTree>
    <p:extLst>
      <p:ext uri="{BB962C8B-B14F-4D97-AF65-F5344CB8AC3E}">
        <p14:creationId xmlns:p14="http://schemas.microsoft.com/office/powerpoint/2010/main" val="3157716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533400" y="914400"/>
            <a:ext cx="8305800" cy="852487"/>
          </a:xfrm>
        </p:spPr>
        <p:txBody>
          <a:bodyPr>
            <a:normAutofit fontScale="90000"/>
          </a:bodyPr>
          <a:lstStyle/>
          <a:p>
            <a:pPr algn="l" eaLnBrk="1" hangingPunct="1"/>
            <a:r>
              <a:rPr lang="en-US" sz="3600" dirty="0">
                <a:solidFill>
                  <a:srgbClr val="FF6600"/>
                </a:solidFill>
              </a:rPr>
              <a:t>Homeless Services</a:t>
            </a:r>
            <a:br>
              <a:rPr lang="en-US" sz="3600" dirty="0">
                <a:solidFill>
                  <a:srgbClr val="FF6600"/>
                </a:solidFill>
              </a:rPr>
            </a:br>
            <a:br>
              <a:rPr lang="en-US" sz="3600" dirty="0">
                <a:solidFill>
                  <a:srgbClr val="FF6600"/>
                </a:solidFill>
              </a:rPr>
            </a:br>
            <a:r>
              <a:rPr lang="en-US" sz="3600" dirty="0">
                <a:solidFill>
                  <a:srgbClr val="FF6600"/>
                </a:solidFill>
              </a:rPr>
              <a:t>5) </a:t>
            </a:r>
            <a:r>
              <a:rPr lang="en-US" sz="2800" b="1" dirty="0">
                <a:solidFill>
                  <a:srgbClr val="FF6600"/>
                </a:solidFill>
              </a:rPr>
              <a:t>Transitional Housing</a:t>
            </a:r>
          </a:p>
        </p:txBody>
      </p:sp>
      <p:sp>
        <p:nvSpPr>
          <p:cNvPr id="161795" name="Rectangle 3"/>
          <p:cNvSpPr>
            <a:spLocks noGrp="1" noChangeArrowheads="1"/>
          </p:cNvSpPr>
          <p:nvPr>
            <p:ph idx="1"/>
          </p:nvPr>
        </p:nvSpPr>
        <p:spPr>
          <a:xfrm>
            <a:off x="762001" y="2514600"/>
            <a:ext cx="7391400" cy="3430587"/>
          </a:xfrm>
        </p:spPr>
        <p:txBody>
          <a:bodyPr>
            <a:normAutofit/>
          </a:bodyPr>
          <a:lstStyle/>
          <a:p>
            <a:r>
              <a:rPr lang="en-US" sz="2400" dirty="0"/>
              <a:t>Different models – Project Based and Tenant Based</a:t>
            </a:r>
          </a:p>
          <a:p>
            <a:r>
              <a:rPr lang="en-US" sz="2400" dirty="0"/>
              <a:t>Support Services and Rental Assistance. </a:t>
            </a:r>
          </a:p>
          <a:p>
            <a:r>
              <a:rPr lang="en-US" sz="2400" dirty="0"/>
              <a:t>Considered homeless while a participant</a:t>
            </a:r>
          </a:p>
          <a:p>
            <a:r>
              <a:rPr lang="en-US" sz="2400" dirty="0"/>
              <a:t>HUD is encouraging phase out of TH programs</a:t>
            </a:r>
          </a:p>
        </p:txBody>
      </p:sp>
      <p:sp>
        <p:nvSpPr>
          <p:cNvPr id="2" name="Slide Number Placeholder 1"/>
          <p:cNvSpPr>
            <a:spLocks noGrp="1"/>
          </p:cNvSpPr>
          <p:nvPr>
            <p:ph type="sldNum" sz="quarter" idx="12"/>
          </p:nvPr>
        </p:nvSpPr>
        <p:spPr/>
        <p:txBody>
          <a:bodyPr/>
          <a:lstStyle/>
          <a:p>
            <a:fld id="{453FAFCF-F7D5-411C-B22E-7AC91EE8297F}" type="slidenum">
              <a:rPr lang="en-US" smtClean="0"/>
              <a:pPr/>
              <a:t>21</a:t>
            </a:fld>
            <a:endParaRPr lang="en-US"/>
          </a:p>
        </p:txBody>
      </p:sp>
    </p:spTree>
    <p:extLst>
      <p:ext uri="{BB962C8B-B14F-4D97-AF65-F5344CB8AC3E}">
        <p14:creationId xmlns:p14="http://schemas.microsoft.com/office/powerpoint/2010/main" val="41757613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F990-AC60-4501-8F63-B198E198CA77}"/>
              </a:ext>
            </a:extLst>
          </p:cNvPr>
          <p:cNvSpPr>
            <a:spLocks noGrp="1"/>
          </p:cNvSpPr>
          <p:nvPr>
            <p:ph type="title"/>
          </p:nvPr>
        </p:nvSpPr>
        <p:spPr>
          <a:xfrm>
            <a:off x="381001" y="609601"/>
            <a:ext cx="8458200" cy="1326321"/>
          </a:xfrm>
        </p:spPr>
        <p:txBody>
          <a:bodyPr>
            <a:normAutofit fontScale="90000"/>
          </a:bodyPr>
          <a:lstStyle/>
          <a:p>
            <a:pPr algn="l"/>
            <a:r>
              <a:rPr lang="en-US" sz="3200" dirty="0">
                <a:solidFill>
                  <a:srgbClr val="FF6600"/>
                </a:solidFill>
              </a:rPr>
              <a:t>Homeless Services</a:t>
            </a:r>
            <a:br>
              <a:rPr lang="en-US" sz="3200" dirty="0">
                <a:solidFill>
                  <a:srgbClr val="FF6600"/>
                </a:solidFill>
              </a:rPr>
            </a:br>
            <a:br>
              <a:rPr lang="en-US" sz="3200" dirty="0">
                <a:solidFill>
                  <a:srgbClr val="FF6600"/>
                </a:solidFill>
              </a:rPr>
            </a:br>
            <a:r>
              <a:rPr lang="en-US" sz="3200" dirty="0">
                <a:solidFill>
                  <a:srgbClr val="FF6600"/>
                </a:solidFill>
              </a:rPr>
              <a:t>5) </a:t>
            </a:r>
            <a:r>
              <a:rPr lang="en-US" sz="2400" dirty="0">
                <a:solidFill>
                  <a:srgbClr val="FF6600"/>
                </a:solidFill>
              </a:rPr>
              <a:t>Transitional Housing            Permanent Hsg. </a:t>
            </a:r>
            <a:endParaRPr lang="en-US" dirty="0"/>
          </a:p>
        </p:txBody>
      </p:sp>
      <p:sp>
        <p:nvSpPr>
          <p:cNvPr id="3" name="Content Placeholder 2">
            <a:extLst>
              <a:ext uri="{FF2B5EF4-FFF2-40B4-BE49-F238E27FC236}">
                <a16:creationId xmlns:a16="http://schemas.microsoft.com/office/drawing/2014/main" id="{4D583F73-A8EC-4D80-8ABC-A0392D25FE46}"/>
              </a:ext>
            </a:extLst>
          </p:cNvPr>
          <p:cNvSpPr>
            <a:spLocks noGrp="1"/>
          </p:cNvSpPr>
          <p:nvPr>
            <p:ph idx="1"/>
          </p:nvPr>
        </p:nvSpPr>
        <p:spPr/>
        <p:txBody>
          <a:bodyPr>
            <a:normAutofit/>
          </a:bodyPr>
          <a:lstStyle/>
          <a:p>
            <a:r>
              <a:rPr lang="en-US" dirty="0"/>
              <a:t>Phase out from facility-based transitional programs to Joint TH / Rapid Rehousing</a:t>
            </a:r>
          </a:p>
          <a:p>
            <a:r>
              <a:rPr lang="en-US" dirty="0"/>
              <a:t>A New Day – new Joint TH/RRH program</a:t>
            </a:r>
          </a:p>
          <a:p>
            <a:r>
              <a:rPr lang="en-US" dirty="0"/>
              <a:t>Participants stay at facility for 3 months and are referred to permanent housing.</a:t>
            </a:r>
          </a:p>
          <a:p>
            <a:r>
              <a:rPr lang="en-US" dirty="0"/>
              <a:t>The facility stay is short term and permanently houses folks within 3 months rather than 12-24 months</a:t>
            </a:r>
          </a:p>
          <a:p>
            <a:r>
              <a:rPr lang="en-US" dirty="0"/>
              <a:t>Moves them out of homeless status quicker</a:t>
            </a:r>
          </a:p>
        </p:txBody>
      </p:sp>
      <p:sp>
        <p:nvSpPr>
          <p:cNvPr id="4" name="Slide Number Placeholder 3">
            <a:extLst>
              <a:ext uri="{FF2B5EF4-FFF2-40B4-BE49-F238E27FC236}">
                <a16:creationId xmlns:a16="http://schemas.microsoft.com/office/drawing/2014/main" id="{E9437A58-6ED4-44BF-BD20-DFC676193828}"/>
              </a:ext>
            </a:extLst>
          </p:cNvPr>
          <p:cNvSpPr>
            <a:spLocks noGrp="1"/>
          </p:cNvSpPr>
          <p:nvPr>
            <p:ph type="sldNum" sz="quarter" idx="12"/>
          </p:nvPr>
        </p:nvSpPr>
        <p:spPr/>
        <p:txBody>
          <a:bodyPr/>
          <a:lstStyle/>
          <a:p>
            <a:fld id="{453FAFCF-F7D5-411C-B22E-7AC91EE8297F}" type="slidenum">
              <a:rPr lang="en-US" smtClean="0"/>
              <a:pPr/>
              <a:t>22</a:t>
            </a:fld>
            <a:endParaRPr lang="en-US"/>
          </a:p>
        </p:txBody>
      </p:sp>
      <p:sp>
        <p:nvSpPr>
          <p:cNvPr id="5" name="Arrow: Right 4">
            <a:extLst>
              <a:ext uri="{FF2B5EF4-FFF2-40B4-BE49-F238E27FC236}">
                <a16:creationId xmlns:a16="http://schemas.microsoft.com/office/drawing/2014/main" id="{D61657F7-ADCF-42C4-83E7-354E77485928}"/>
              </a:ext>
            </a:extLst>
          </p:cNvPr>
          <p:cNvSpPr/>
          <p:nvPr/>
        </p:nvSpPr>
        <p:spPr>
          <a:xfrm>
            <a:off x="4800600" y="1524000"/>
            <a:ext cx="838200" cy="30480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7567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01483-6B3E-48E0-8616-EDFD89F9B8DD}"/>
              </a:ext>
            </a:extLst>
          </p:cNvPr>
          <p:cNvSpPr>
            <a:spLocks noGrp="1"/>
          </p:cNvSpPr>
          <p:nvPr>
            <p:ph type="title"/>
          </p:nvPr>
        </p:nvSpPr>
        <p:spPr/>
        <p:txBody>
          <a:bodyPr/>
          <a:lstStyle/>
          <a:p>
            <a:pPr algn="l"/>
            <a:r>
              <a:rPr lang="en-US" dirty="0">
                <a:solidFill>
                  <a:srgbClr val="FF6600"/>
                </a:solidFill>
              </a:rPr>
              <a:t>B. Housing Solutions </a:t>
            </a:r>
          </a:p>
        </p:txBody>
      </p:sp>
      <p:sp>
        <p:nvSpPr>
          <p:cNvPr id="3" name="Content Placeholder 2">
            <a:extLst>
              <a:ext uri="{FF2B5EF4-FFF2-40B4-BE49-F238E27FC236}">
                <a16:creationId xmlns:a16="http://schemas.microsoft.com/office/drawing/2014/main" id="{CAB83771-4502-46D1-A75A-72240671537D}"/>
              </a:ext>
            </a:extLst>
          </p:cNvPr>
          <p:cNvSpPr>
            <a:spLocks noGrp="1"/>
          </p:cNvSpPr>
          <p:nvPr>
            <p:ph idx="1"/>
          </p:nvPr>
        </p:nvSpPr>
        <p:spPr>
          <a:xfrm>
            <a:off x="685346" y="2096064"/>
            <a:ext cx="7765322" cy="2933136"/>
          </a:xfrm>
        </p:spPr>
        <p:txBody>
          <a:bodyPr>
            <a:normAutofit fontScale="85000" lnSpcReduction="20000"/>
          </a:bodyPr>
          <a:lstStyle/>
          <a:p>
            <a:r>
              <a:rPr lang="en-US" sz="2800" dirty="0"/>
              <a:t>Permanent Housing </a:t>
            </a:r>
          </a:p>
          <a:p>
            <a:pPr marL="0" indent="0">
              <a:buNone/>
            </a:pPr>
            <a:r>
              <a:rPr lang="en-US" sz="2800" dirty="0"/>
              <a:t>    </a:t>
            </a:r>
          </a:p>
          <a:p>
            <a:r>
              <a:rPr lang="en-US" sz="2800" dirty="0"/>
              <a:t>Homeless Prevention Services</a:t>
            </a:r>
          </a:p>
          <a:p>
            <a:pPr marL="0" indent="0">
              <a:buNone/>
            </a:pPr>
            <a:endParaRPr lang="en-US" sz="2800" dirty="0"/>
          </a:p>
          <a:p>
            <a:pPr marL="0" indent="0">
              <a:buNone/>
            </a:pPr>
            <a:endParaRPr lang="en-US" sz="2800" dirty="0"/>
          </a:p>
          <a:p>
            <a:pPr marL="0" indent="0">
              <a:buNone/>
            </a:pPr>
            <a:r>
              <a:rPr lang="en-US" sz="2800" dirty="0"/>
              <a:t>Using a Housing First Model …</a:t>
            </a:r>
          </a:p>
        </p:txBody>
      </p:sp>
      <p:sp>
        <p:nvSpPr>
          <p:cNvPr id="4" name="Slide Number Placeholder 3">
            <a:extLst>
              <a:ext uri="{FF2B5EF4-FFF2-40B4-BE49-F238E27FC236}">
                <a16:creationId xmlns:a16="http://schemas.microsoft.com/office/drawing/2014/main" id="{F9CCFFA7-2109-4A5D-8B36-FB23EC634F5C}"/>
              </a:ext>
            </a:extLst>
          </p:cNvPr>
          <p:cNvSpPr>
            <a:spLocks noGrp="1"/>
          </p:cNvSpPr>
          <p:nvPr>
            <p:ph type="sldNum" sz="quarter" idx="12"/>
          </p:nvPr>
        </p:nvSpPr>
        <p:spPr/>
        <p:txBody>
          <a:bodyPr/>
          <a:lstStyle/>
          <a:p>
            <a:fld id="{453FAFCF-F7D5-411C-B22E-7AC91EE8297F}" type="slidenum">
              <a:rPr lang="en-US" smtClean="0"/>
              <a:pPr/>
              <a:t>23</a:t>
            </a:fld>
            <a:endParaRPr lang="en-US"/>
          </a:p>
        </p:txBody>
      </p:sp>
    </p:spTree>
    <p:extLst>
      <p:ext uri="{BB962C8B-B14F-4D97-AF65-F5344CB8AC3E}">
        <p14:creationId xmlns:p14="http://schemas.microsoft.com/office/powerpoint/2010/main" val="35682129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32E55-B799-4CA8-971A-1B885AA1AFD1}"/>
              </a:ext>
            </a:extLst>
          </p:cNvPr>
          <p:cNvSpPr>
            <a:spLocks noGrp="1"/>
          </p:cNvSpPr>
          <p:nvPr>
            <p:ph type="title"/>
          </p:nvPr>
        </p:nvSpPr>
        <p:spPr/>
        <p:txBody>
          <a:bodyPr/>
          <a:lstStyle/>
          <a:p>
            <a:pPr algn="l"/>
            <a:r>
              <a:rPr lang="en-US" dirty="0">
                <a:solidFill>
                  <a:srgbClr val="FF6600"/>
                </a:solidFill>
              </a:rPr>
              <a:t>Homeless Services </a:t>
            </a:r>
            <a:br>
              <a:rPr lang="en-US" dirty="0">
                <a:solidFill>
                  <a:srgbClr val="FF6600"/>
                </a:solidFill>
              </a:rPr>
            </a:br>
            <a:r>
              <a:rPr lang="en-US" dirty="0">
                <a:solidFill>
                  <a:srgbClr val="FF6600"/>
                </a:solidFill>
              </a:rPr>
              <a:t>Housing First</a:t>
            </a:r>
          </a:p>
        </p:txBody>
      </p:sp>
      <p:sp>
        <p:nvSpPr>
          <p:cNvPr id="3" name="Content Placeholder 2">
            <a:extLst>
              <a:ext uri="{FF2B5EF4-FFF2-40B4-BE49-F238E27FC236}">
                <a16:creationId xmlns:a16="http://schemas.microsoft.com/office/drawing/2014/main" id="{C16B32C5-971B-45DD-B8CA-F051110A92E9}"/>
              </a:ext>
            </a:extLst>
          </p:cNvPr>
          <p:cNvSpPr>
            <a:spLocks noGrp="1"/>
          </p:cNvSpPr>
          <p:nvPr>
            <p:ph idx="1"/>
          </p:nvPr>
        </p:nvSpPr>
        <p:spPr>
          <a:xfrm>
            <a:off x="609600" y="1905000"/>
            <a:ext cx="7765322" cy="4380936"/>
          </a:xfrm>
        </p:spPr>
        <p:txBody>
          <a:bodyPr>
            <a:normAutofit fontScale="85000" lnSpcReduction="20000"/>
          </a:bodyPr>
          <a:lstStyle/>
          <a:p>
            <a:pPr marL="0" indent="0">
              <a:buNone/>
            </a:pPr>
            <a:r>
              <a:rPr lang="en-US" dirty="0"/>
              <a:t>Housing First is a homeless assistance approach that prioritizes providing permanent housing to people experiencing homelessness, thus ending their homelessness and serving as a platform from which they can pursue personal goals and improve their quality of life. </a:t>
            </a:r>
          </a:p>
          <a:p>
            <a:pPr marL="0" indent="0">
              <a:buNone/>
            </a:pPr>
            <a:endParaRPr lang="en-US" dirty="0"/>
          </a:p>
          <a:p>
            <a:pPr marL="0" indent="0">
              <a:buNone/>
            </a:pPr>
            <a:r>
              <a:rPr lang="en-US" dirty="0"/>
              <a:t>This approach is guided by the belief that people need basic necessities like food and a place to live before attending to other issues, such as employment, or attending treatment for substance use and/or mental health issues. </a:t>
            </a:r>
          </a:p>
          <a:p>
            <a:pPr marL="0" indent="0">
              <a:buNone/>
            </a:pPr>
            <a:endParaRPr lang="en-US" dirty="0"/>
          </a:p>
          <a:p>
            <a:pPr marL="0" indent="0">
              <a:buNone/>
            </a:pPr>
            <a:r>
              <a:rPr lang="en-US" dirty="0"/>
              <a:t>Additionally, Housing First is based on the theory that client choice is valuable in housing selection and supportive service participation, and that exercising that choice is likely to make a client more successful in remaining housed. </a:t>
            </a:r>
          </a:p>
        </p:txBody>
      </p:sp>
      <p:sp>
        <p:nvSpPr>
          <p:cNvPr id="4" name="Slide Number Placeholder 3">
            <a:extLst>
              <a:ext uri="{FF2B5EF4-FFF2-40B4-BE49-F238E27FC236}">
                <a16:creationId xmlns:a16="http://schemas.microsoft.com/office/drawing/2014/main" id="{4B010965-EB7A-45FC-B35F-CD28B11DF428}"/>
              </a:ext>
            </a:extLst>
          </p:cNvPr>
          <p:cNvSpPr>
            <a:spLocks noGrp="1"/>
          </p:cNvSpPr>
          <p:nvPr>
            <p:ph type="sldNum" sz="quarter" idx="12"/>
          </p:nvPr>
        </p:nvSpPr>
        <p:spPr/>
        <p:txBody>
          <a:bodyPr/>
          <a:lstStyle/>
          <a:p>
            <a:fld id="{453FAFCF-F7D5-411C-B22E-7AC91EE8297F}" type="slidenum">
              <a:rPr lang="en-US" smtClean="0"/>
              <a:pPr/>
              <a:t>24</a:t>
            </a:fld>
            <a:endParaRPr lang="en-US"/>
          </a:p>
        </p:txBody>
      </p:sp>
    </p:spTree>
    <p:extLst>
      <p:ext uri="{BB962C8B-B14F-4D97-AF65-F5344CB8AC3E}">
        <p14:creationId xmlns:p14="http://schemas.microsoft.com/office/powerpoint/2010/main" val="25639547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B381C-2FCC-459C-B1B2-BE546E2D1BE2}"/>
              </a:ext>
            </a:extLst>
          </p:cNvPr>
          <p:cNvSpPr>
            <a:spLocks noGrp="1"/>
          </p:cNvSpPr>
          <p:nvPr>
            <p:ph type="title"/>
          </p:nvPr>
        </p:nvSpPr>
        <p:spPr/>
        <p:txBody>
          <a:bodyPr/>
          <a:lstStyle/>
          <a:p>
            <a:pPr algn="l"/>
            <a:r>
              <a:rPr lang="en-US" dirty="0">
                <a:solidFill>
                  <a:srgbClr val="FF6600"/>
                </a:solidFill>
              </a:rPr>
              <a:t>Homeless Services </a:t>
            </a:r>
            <a:br>
              <a:rPr lang="en-US" dirty="0">
                <a:solidFill>
                  <a:srgbClr val="FF6600"/>
                </a:solidFill>
              </a:rPr>
            </a:br>
            <a:r>
              <a:rPr lang="en-US" dirty="0">
                <a:solidFill>
                  <a:srgbClr val="FF6600"/>
                </a:solidFill>
              </a:rPr>
              <a:t>Housing First (HF)</a:t>
            </a:r>
            <a:endParaRPr lang="en-US" dirty="0"/>
          </a:p>
        </p:txBody>
      </p:sp>
      <p:sp>
        <p:nvSpPr>
          <p:cNvPr id="3" name="Content Placeholder 2">
            <a:extLst>
              <a:ext uri="{FF2B5EF4-FFF2-40B4-BE49-F238E27FC236}">
                <a16:creationId xmlns:a16="http://schemas.microsoft.com/office/drawing/2014/main" id="{41E923B8-CAFA-48A8-835E-8ABC9221D1F7}"/>
              </a:ext>
            </a:extLst>
          </p:cNvPr>
          <p:cNvSpPr>
            <a:spLocks noGrp="1"/>
          </p:cNvSpPr>
          <p:nvPr>
            <p:ph idx="1"/>
          </p:nvPr>
        </p:nvSpPr>
        <p:spPr>
          <a:xfrm>
            <a:off x="685346" y="2096064"/>
            <a:ext cx="7765322" cy="3787212"/>
          </a:xfrm>
        </p:spPr>
        <p:txBody>
          <a:bodyPr>
            <a:normAutofit fontScale="92500" lnSpcReduction="20000"/>
          </a:bodyPr>
          <a:lstStyle/>
          <a:p>
            <a:r>
              <a:rPr lang="en-US" dirty="0"/>
              <a:t>The Housing First approach views housing as the foundation for life improvement and enables access to permanent housing without prerequisites or conditions beyond those of a typical renter. </a:t>
            </a:r>
          </a:p>
          <a:p>
            <a:r>
              <a:rPr lang="en-US" dirty="0">
                <a:effectLst/>
              </a:rPr>
              <a:t>Housing First is an effective solution to homelessness</a:t>
            </a:r>
          </a:p>
          <a:p>
            <a:r>
              <a:rPr lang="en-US" dirty="0">
                <a:effectLst/>
              </a:rPr>
              <a:t>It is cost effective – fewer people use emergency services, hospitals and jails if they are housed.</a:t>
            </a:r>
          </a:p>
          <a:p>
            <a:r>
              <a:rPr lang="en-US" dirty="0">
                <a:effectLst/>
              </a:rPr>
              <a:t>Use of the supportive services often results  in greater housing stability. </a:t>
            </a:r>
          </a:p>
          <a:p>
            <a:r>
              <a:rPr lang="en-US" dirty="0">
                <a:effectLst/>
              </a:rPr>
              <a:t>HUD highly encourages </a:t>
            </a:r>
            <a:r>
              <a:rPr lang="en-US" dirty="0" err="1">
                <a:effectLst/>
              </a:rPr>
              <a:t>CoCs</a:t>
            </a:r>
            <a:r>
              <a:rPr lang="en-US" dirty="0">
                <a:effectLst/>
              </a:rPr>
              <a:t> to use the Housing First philosophy in operating RRH and PSH programs</a:t>
            </a:r>
          </a:p>
          <a:p>
            <a:endParaRPr lang="en-US" dirty="0">
              <a:effectLst/>
            </a:endParaRPr>
          </a:p>
          <a:p>
            <a:endParaRPr lang="en-US" dirty="0"/>
          </a:p>
        </p:txBody>
      </p:sp>
      <p:sp>
        <p:nvSpPr>
          <p:cNvPr id="4" name="Slide Number Placeholder 3">
            <a:extLst>
              <a:ext uri="{FF2B5EF4-FFF2-40B4-BE49-F238E27FC236}">
                <a16:creationId xmlns:a16="http://schemas.microsoft.com/office/drawing/2014/main" id="{6A8B9580-1350-44FE-AEC0-7C56A1FCE4D1}"/>
              </a:ext>
            </a:extLst>
          </p:cNvPr>
          <p:cNvSpPr>
            <a:spLocks noGrp="1"/>
          </p:cNvSpPr>
          <p:nvPr>
            <p:ph type="sldNum" sz="quarter" idx="12"/>
          </p:nvPr>
        </p:nvSpPr>
        <p:spPr/>
        <p:txBody>
          <a:bodyPr/>
          <a:lstStyle/>
          <a:p>
            <a:fld id="{453FAFCF-F7D5-411C-B22E-7AC91EE8297F}" type="slidenum">
              <a:rPr lang="en-US" smtClean="0"/>
              <a:pPr/>
              <a:t>25</a:t>
            </a:fld>
            <a:endParaRPr lang="en-US"/>
          </a:p>
        </p:txBody>
      </p:sp>
    </p:spTree>
    <p:extLst>
      <p:ext uri="{BB962C8B-B14F-4D97-AF65-F5344CB8AC3E}">
        <p14:creationId xmlns:p14="http://schemas.microsoft.com/office/powerpoint/2010/main" val="2589774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74734-C333-447A-B11F-390A433DD5C3}"/>
              </a:ext>
            </a:extLst>
          </p:cNvPr>
          <p:cNvSpPr>
            <a:spLocks noGrp="1"/>
          </p:cNvSpPr>
          <p:nvPr>
            <p:ph type="title"/>
          </p:nvPr>
        </p:nvSpPr>
        <p:spPr/>
        <p:txBody>
          <a:bodyPr/>
          <a:lstStyle/>
          <a:p>
            <a:pPr algn="l"/>
            <a:r>
              <a:rPr lang="en-US" dirty="0">
                <a:solidFill>
                  <a:srgbClr val="FF6600"/>
                </a:solidFill>
              </a:rPr>
              <a:t>Homeless Services </a:t>
            </a:r>
            <a:br>
              <a:rPr lang="en-US" dirty="0">
                <a:solidFill>
                  <a:srgbClr val="FF6600"/>
                </a:solidFill>
              </a:rPr>
            </a:br>
            <a:r>
              <a:rPr lang="en-US" dirty="0">
                <a:solidFill>
                  <a:srgbClr val="FF6600"/>
                </a:solidFill>
              </a:rPr>
              <a:t>Housing First (HF)</a:t>
            </a:r>
            <a:endParaRPr lang="en-US" dirty="0"/>
          </a:p>
        </p:txBody>
      </p:sp>
      <p:sp>
        <p:nvSpPr>
          <p:cNvPr id="3" name="Content Placeholder 2">
            <a:extLst>
              <a:ext uri="{FF2B5EF4-FFF2-40B4-BE49-F238E27FC236}">
                <a16:creationId xmlns:a16="http://schemas.microsoft.com/office/drawing/2014/main" id="{5990AB0B-B9C3-4EAD-9CC6-44B1AE8791B9}"/>
              </a:ext>
            </a:extLst>
          </p:cNvPr>
          <p:cNvSpPr>
            <a:spLocks noGrp="1"/>
          </p:cNvSpPr>
          <p:nvPr>
            <p:ph idx="1"/>
          </p:nvPr>
        </p:nvSpPr>
        <p:spPr/>
        <p:txBody>
          <a:bodyPr/>
          <a:lstStyle/>
          <a:p>
            <a:pPr marL="0" indent="0">
              <a:buNone/>
            </a:pPr>
            <a:endParaRPr lang="en-US" dirty="0"/>
          </a:p>
          <a:p>
            <a:pPr marL="0" indent="0">
              <a:buNone/>
            </a:pPr>
            <a:r>
              <a:rPr lang="en-US" sz="2400" dirty="0"/>
              <a:t>Before – Educate people to be housing ready….then find housing </a:t>
            </a:r>
          </a:p>
          <a:p>
            <a:pPr marL="0" indent="0">
              <a:buNone/>
            </a:pPr>
            <a:endParaRPr lang="en-US" sz="2400" dirty="0"/>
          </a:p>
          <a:p>
            <a:pPr marL="0" indent="0">
              <a:buNone/>
            </a:pPr>
            <a:r>
              <a:rPr lang="en-US" sz="2400" dirty="0"/>
              <a:t>Now – House them first, then attend to readiness and needs = HOUSING FIRST APPROACH</a:t>
            </a:r>
          </a:p>
        </p:txBody>
      </p:sp>
      <p:sp>
        <p:nvSpPr>
          <p:cNvPr id="4" name="Slide Number Placeholder 3">
            <a:extLst>
              <a:ext uri="{FF2B5EF4-FFF2-40B4-BE49-F238E27FC236}">
                <a16:creationId xmlns:a16="http://schemas.microsoft.com/office/drawing/2014/main" id="{86404F93-A216-4046-BE24-7D0D0C4F3D40}"/>
              </a:ext>
            </a:extLst>
          </p:cNvPr>
          <p:cNvSpPr>
            <a:spLocks noGrp="1"/>
          </p:cNvSpPr>
          <p:nvPr>
            <p:ph type="sldNum" sz="quarter" idx="12"/>
          </p:nvPr>
        </p:nvSpPr>
        <p:spPr/>
        <p:txBody>
          <a:bodyPr/>
          <a:lstStyle/>
          <a:p>
            <a:fld id="{453FAFCF-F7D5-411C-B22E-7AC91EE8297F}" type="slidenum">
              <a:rPr lang="en-US" smtClean="0"/>
              <a:pPr/>
              <a:t>26</a:t>
            </a:fld>
            <a:endParaRPr lang="en-US"/>
          </a:p>
        </p:txBody>
      </p:sp>
    </p:spTree>
    <p:extLst>
      <p:ext uri="{BB962C8B-B14F-4D97-AF65-F5344CB8AC3E}">
        <p14:creationId xmlns:p14="http://schemas.microsoft.com/office/powerpoint/2010/main" val="40462904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B9EC5-30AE-4815-BCE0-65439CC70DE6}"/>
              </a:ext>
            </a:extLst>
          </p:cNvPr>
          <p:cNvSpPr>
            <a:spLocks noGrp="1"/>
          </p:cNvSpPr>
          <p:nvPr>
            <p:ph type="title"/>
          </p:nvPr>
        </p:nvSpPr>
        <p:spPr/>
        <p:txBody>
          <a:bodyPr>
            <a:normAutofit/>
          </a:bodyPr>
          <a:lstStyle/>
          <a:p>
            <a:pPr algn="l"/>
            <a:r>
              <a:rPr lang="en-US" sz="2800" dirty="0">
                <a:solidFill>
                  <a:srgbClr val="FF6600"/>
                </a:solidFill>
              </a:rPr>
              <a:t>Homeless Services</a:t>
            </a:r>
            <a:br>
              <a:rPr lang="en-US" sz="2800" dirty="0">
                <a:solidFill>
                  <a:srgbClr val="FF6600"/>
                </a:solidFill>
              </a:rPr>
            </a:br>
            <a:r>
              <a:rPr lang="en-US" sz="2800" dirty="0">
                <a:solidFill>
                  <a:srgbClr val="FF6600"/>
                </a:solidFill>
              </a:rPr>
              <a:t> </a:t>
            </a:r>
            <a:br>
              <a:rPr lang="en-US" sz="2800" dirty="0">
                <a:solidFill>
                  <a:srgbClr val="FF6600"/>
                </a:solidFill>
              </a:rPr>
            </a:br>
            <a:r>
              <a:rPr lang="en-US" sz="2800" dirty="0">
                <a:solidFill>
                  <a:srgbClr val="FF6600"/>
                </a:solidFill>
              </a:rPr>
              <a:t>6) Permanent Housing (PH)</a:t>
            </a:r>
            <a:endParaRPr lang="en-US" sz="2800" dirty="0"/>
          </a:p>
        </p:txBody>
      </p:sp>
      <p:sp>
        <p:nvSpPr>
          <p:cNvPr id="3" name="Content Placeholder 2">
            <a:extLst>
              <a:ext uri="{FF2B5EF4-FFF2-40B4-BE49-F238E27FC236}">
                <a16:creationId xmlns:a16="http://schemas.microsoft.com/office/drawing/2014/main" id="{17F243BF-562B-4A08-87EC-32800F4090C8}"/>
              </a:ext>
            </a:extLst>
          </p:cNvPr>
          <p:cNvSpPr>
            <a:spLocks noGrp="1"/>
          </p:cNvSpPr>
          <p:nvPr>
            <p:ph idx="1"/>
          </p:nvPr>
        </p:nvSpPr>
        <p:spPr>
          <a:xfrm>
            <a:off x="685800" y="2362200"/>
            <a:ext cx="7765322" cy="4038600"/>
          </a:xfrm>
        </p:spPr>
        <p:txBody>
          <a:bodyPr>
            <a:normAutofit/>
          </a:bodyPr>
          <a:lstStyle/>
          <a:p>
            <a:r>
              <a:rPr lang="en-US" dirty="0"/>
              <a:t> 2 Types of PH :</a:t>
            </a:r>
          </a:p>
          <a:p>
            <a:pPr marL="800100" lvl="1" indent="-342900">
              <a:buFont typeface="+mj-lt"/>
              <a:buAutoNum type="alphaLcParenR"/>
            </a:pPr>
            <a:r>
              <a:rPr lang="en-US" dirty="0"/>
              <a:t>Permanent Supportive Housing</a:t>
            </a:r>
          </a:p>
          <a:p>
            <a:pPr marL="800100" lvl="1" indent="-342900">
              <a:buFont typeface="+mj-lt"/>
              <a:buAutoNum type="alphaLcParenR"/>
            </a:pPr>
            <a:r>
              <a:rPr lang="en-US" dirty="0"/>
              <a:t>Rapid Rehousing</a:t>
            </a:r>
          </a:p>
          <a:p>
            <a:r>
              <a:rPr lang="en-US" dirty="0"/>
              <a:t>Both are solutions to homelessness</a:t>
            </a:r>
          </a:p>
          <a:p>
            <a:r>
              <a:rPr lang="en-US" dirty="0"/>
              <a:t>Both provide supportive services and rental subsidies</a:t>
            </a:r>
          </a:p>
          <a:p>
            <a:pPr>
              <a:lnSpc>
                <a:spcPct val="90000"/>
              </a:lnSpc>
            </a:pPr>
            <a:r>
              <a:rPr lang="en-US" dirty="0"/>
              <a:t>Both use the Housing First Model – no/low barrier access without preconditions</a:t>
            </a:r>
          </a:p>
          <a:p>
            <a:r>
              <a:rPr lang="en-US" dirty="0"/>
              <a:t>Must be “literally homeless” for both models</a:t>
            </a:r>
          </a:p>
          <a:p>
            <a:pPr marL="0" indent="0">
              <a:buNone/>
            </a:pPr>
            <a:endParaRPr lang="en-US" dirty="0"/>
          </a:p>
        </p:txBody>
      </p:sp>
      <p:sp>
        <p:nvSpPr>
          <p:cNvPr id="4" name="Slide Number Placeholder 3">
            <a:extLst>
              <a:ext uri="{FF2B5EF4-FFF2-40B4-BE49-F238E27FC236}">
                <a16:creationId xmlns:a16="http://schemas.microsoft.com/office/drawing/2014/main" id="{D8DE7540-ABA8-4908-969D-AA85EC686CCA}"/>
              </a:ext>
            </a:extLst>
          </p:cNvPr>
          <p:cNvSpPr>
            <a:spLocks noGrp="1"/>
          </p:cNvSpPr>
          <p:nvPr>
            <p:ph type="sldNum" sz="quarter" idx="12"/>
          </p:nvPr>
        </p:nvSpPr>
        <p:spPr/>
        <p:txBody>
          <a:bodyPr/>
          <a:lstStyle/>
          <a:p>
            <a:fld id="{453FAFCF-F7D5-411C-B22E-7AC91EE8297F}" type="slidenum">
              <a:rPr lang="en-US" smtClean="0"/>
              <a:pPr/>
              <a:t>27</a:t>
            </a:fld>
            <a:endParaRPr lang="en-US"/>
          </a:p>
        </p:txBody>
      </p:sp>
    </p:spTree>
    <p:extLst>
      <p:ext uri="{BB962C8B-B14F-4D97-AF65-F5344CB8AC3E}">
        <p14:creationId xmlns:p14="http://schemas.microsoft.com/office/powerpoint/2010/main" val="17452596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533400" y="1066800"/>
            <a:ext cx="7772400" cy="852487"/>
          </a:xfrm>
        </p:spPr>
        <p:txBody>
          <a:bodyPr>
            <a:normAutofit fontScale="90000"/>
          </a:bodyPr>
          <a:lstStyle/>
          <a:p>
            <a:pPr algn="l" eaLnBrk="1" hangingPunct="1"/>
            <a:r>
              <a:rPr lang="en-US" sz="3600" dirty="0">
                <a:solidFill>
                  <a:srgbClr val="FF6600"/>
                </a:solidFill>
              </a:rPr>
              <a:t>Homeless Services</a:t>
            </a:r>
            <a:br>
              <a:rPr lang="en-US" sz="3600" dirty="0">
                <a:solidFill>
                  <a:srgbClr val="FF6600"/>
                </a:solidFill>
              </a:rPr>
            </a:br>
            <a:r>
              <a:rPr lang="en-US" sz="3600" dirty="0">
                <a:solidFill>
                  <a:srgbClr val="FF6600"/>
                </a:solidFill>
              </a:rPr>
              <a:t> </a:t>
            </a:r>
            <a:br>
              <a:rPr lang="en-US" sz="3600" dirty="0">
                <a:solidFill>
                  <a:srgbClr val="FF6600"/>
                </a:solidFill>
              </a:rPr>
            </a:br>
            <a:r>
              <a:rPr lang="en-US" sz="3600" dirty="0">
                <a:solidFill>
                  <a:srgbClr val="FF6600"/>
                </a:solidFill>
              </a:rPr>
              <a:t>6) </a:t>
            </a:r>
            <a:r>
              <a:rPr lang="en-US" sz="2800" b="1" dirty="0">
                <a:solidFill>
                  <a:srgbClr val="FF6600"/>
                </a:solidFill>
              </a:rPr>
              <a:t>Permanent Housing </a:t>
            </a:r>
            <a:br>
              <a:rPr lang="en-US" sz="2800" b="1" dirty="0">
                <a:solidFill>
                  <a:srgbClr val="FF6600"/>
                </a:solidFill>
              </a:rPr>
            </a:br>
            <a:endParaRPr lang="en-US" sz="2800" b="1" dirty="0">
              <a:solidFill>
                <a:srgbClr val="FF6600"/>
              </a:solidFill>
            </a:endParaRPr>
          </a:p>
        </p:txBody>
      </p:sp>
      <p:sp>
        <p:nvSpPr>
          <p:cNvPr id="162819" name="Rectangle 3"/>
          <p:cNvSpPr>
            <a:spLocks noGrp="1" noChangeArrowheads="1"/>
          </p:cNvSpPr>
          <p:nvPr>
            <p:ph idx="1"/>
          </p:nvPr>
        </p:nvSpPr>
        <p:spPr>
          <a:xfrm>
            <a:off x="693332" y="2209800"/>
            <a:ext cx="8305800" cy="4419600"/>
          </a:xfrm>
        </p:spPr>
        <p:txBody>
          <a:bodyPr>
            <a:normAutofit fontScale="70000" lnSpcReduction="20000"/>
          </a:bodyPr>
          <a:lstStyle/>
          <a:p>
            <a:pPr marL="457200" indent="-457200">
              <a:lnSpc>
                <a:spcPct val="90000"/>
              </a:lnSpc>
              <a:buAutoNum type="alphaLcPeriod"/>
            </a:pPr>
            <a:r>
              <a:rPr lang="en-US" sz="2800" dirty="0">
                <a:solidFill>
                  <a:srgbClr val="00FF00"/>
                </a:solidFill>
              </a:rPr>
              <a:t>Permanent Supportive Housing </a:t>
            </a:r>
          </a:p>
          <a:p>
            <a:pPr marL="0" indent="0">
              <a:lnSpc>
                <a:spcPct val="90000"/>
              </a:lnSpc>
              <a:buNone/>
            </a:pPr>
            <a:endParaRPr lang="en-US" sz="2800" dirty="0"/>
          </a:p>
          <a:p>
            <a:pPr marL="0" indent="0">
              <a:lnSpc>
                <a:spcPct val="90000"/>
              </a:lnSpc>
              <a:buNone/>
            </a:pPr>
            <a:r>
              <a:rPr lang="en-US" sz="2800" dirty="0">
                <a:effectLst>
                  <a:outerShdw blurRad="38100" dist="38100" dir="2700000" algn="tl">
                    <a:srgbClr val="000000">
                      <a:alpha val="43137"/>
                    </a:srgbClr>
                  </a:outerShdw>
                </a:effectLst>
              </a:rPr>
              <a:t>Permanent supportive housing (PSH) is targeted to individuals and families with chronic illnesses, disabilities, mental health issues, or substance use disorders who have experienced long-term or repeated homelessness. It provides long-term rental assistance and supportive services.</a:t>
            </a:r>
          </a:p>
          <a:p>
            <a:pPr marL="0" indent="0">
              <a:lnSpc>
                <a:spcPct val="90000"/>
              </a:lnSpc>
              <a:buNone/>
            </a:pPr>
            <a:endParaRPr lang="en-US" sz="2800" dirty="0">
              <a:effectLst>
                <a:outerShdw blurRad="38100" dist="38100" dir="2700000" algn="tl">
                  <a:srgbClr val="000000">
                    <a:alpha val="43137"/>
                  </a:srgbClr>
                </a:outerShdw>
              </a:effectLst>
            </a:endParaRPr>
          </a:p>
          <a:p>
            <a:pPr lvl="1">
              <a:lnSpc>
                <a:spcPct val="90000"/>
              </a:lnSpc>
            </a:pPr>
            <a:r>
              <a:rPr lang="en-US" sz="2800" dirty="0">
                <a:effectLst>
                  <a:outerShdw blurRad="38100" dist="38100" dir="2700000" algn="tl">
                    <a:srgbClr val="000000">
                      <a:alpha val="43137"/>
                    </a:srgbClr>
                  </a:outerShdw>
                </a:effectLst>
              </a:rPr>
              <a:t>Must have a disability</a:t>
            </a:r>
          </a:p>
          <a:p>
            <a:pPr lvl="1">
              <a:lnSpc>
                <a:spcPct val="90000"/>
              </a:lnSpc>
            </a:pPr>
            <a:r>
              <a:rPr lang="en-US" sz="2800" dirty="0">
                <a:effectLst>
                  <a:outerShdw blurRad="38100" dist="38100" dir="2700000" algn="tl">
                    <a:srgbClr val="000000">
                      <a:alpha val="43137"/>
                    </a:srgbClr>
                  </a:outerShdw>
                </a:effectLst>
              </a:rPr>
              <a:t>Not time-limited</a:t>
            </a:r>
          </a:p>
          <a:p>
            <a:pPr lvl="1">
              <a:lnSpc>
                <a:spcPct val="90000"/>
              </a:lnSpc>
            </a:pPr>
            <a:r>
              <a:rPr lang="en-US" sz="2800" dirty="0">
                <a:effectLst>
                  <a:outerShdw blurRad="38100" dist="38100" dir="2700000" algn="tl">
                    <a:srgbClr val="000000">
                      <a:alpha val="43137"/>
                    </a:srgbClr>
                  </a:outerShdw>
                </a:effectLst>
              </a:rPr>
              <a:t>3 programs under the DCHA</a:t>
            </a:r>
          </a:p>
          <a:p>
            <a:pPr lvl="1">
              <a:lnSpc>
                <a:spcPct val="90000"/>
              </a:lnSpc>
            </a:pPr>
            <a:r>
              <a:rPr lang="en-US" sz="2800" dirty="0">
                <a:effectLst>
                  <a:outerShdw blurRad="38100" dist="38100" dir="2700000" algn="tl">
                    <a:srgbClr val="000000">
                      <a:alpha val="43137"/>
                    </a:srgbClr>
                  </a:outerShdw>
                </a:effectLst>
              </a:rPr>
              <a:t>10 programs funded under non-profits</a:t>
            </a:r>
          </a:p>
          <a:p>
            <a:pPr lvl="1">
              <a:lnSpc>
                <a:spcPct val="90000"/>
              </a:lnSpc>
            </a:pPr>
            <a:r>
              <a:rPr lang="en-US" sz="2800" dirty="0">
                <a:effectLst>
                  <a:outerShdw blurRad="38100" dist="38100" dir="2700000" algn="tl">
                    <a:srgbClr val="000000">
                      <a:alpha val="43137"/>
                    </a:srgbClr>
                  </a:outerShdw>
                </a:effectLst>
              </a:rPr>
              <a:t>HQS Inspections / Lead information/screening</a:t>
            </a:r>
          </a:p>
          <a:p>
            <a:pPr lvl="1">
              <a:lnSpc>
                <a:spcPct val="90000"/>
              </a:lnSpc>
            </a:pPr>
            <a:r>
              <a:rPr lang="en-US" sz="2800" dirty="0">
                <a:effectLst>
                  <a:outerShdw blurRad="38100" dist="38100" dir="2700000" algn="tl">
                    <a:srgbClr val="000000">
                      <a:alpha val="43137"/>
                    </a:srgbClr>
                  </a:outerShdw>
                </a:effectLst>
              </a:rPr>
              <a:t>Uses Fair Market Rent’s</a:t>
            </a:r>
          </a:p>
          <a:p>
            <a:pPr lvl="1">
              <a:lnSpc>
                <a:spcPct val="90000"/>
              </a:lnSpc>
            </a:pPr>
            <a:r>
              <a:rPr lang="en-US" sz="2800" dirty="0">
                <a:effectLst>
                  <a:outerShdw blurRad="38100" dist="38100" dir="2700000" algn="tl">
                    <a:srgbClr val="000000">
                      <a:alpha val="43137"/>
                    </a:srgbClr>
                  </a:outerShdw>
                </a:effectLst>
              </a:rPr>
              <a:t>Master Leasing Model</a:t>
            </a:r>
          </a:p>
          <a:p>
            <a:pPr lvl="1">
              <a:lnSpc>
                <a:spcPct val="90000"/>
              </a:lnSpc>
            </a:pPr>
            <a:endParaRPr lang="en-US" dirty="0"/>
          </a:p>
          <a:p>
            <a:pPr lvl="1">
              <a:lnSpc>
                <a:spcPct val="90000"/>
              </a:lnSpc>
            </a:pPr>
            <a:endParaRPr lang="en-US" dirty="0"/>
          </a:p>
        </p:txBody>
      </p:sp>
      <p:sp>
        <p:nvSpPr>
          <p:cNvPr id="2" name="Slide Number Placeholder 1"/>
          <p:cNvSpPr>
            <a:spLocks noGrp="1"/>
          </p:cNvSpPr>
          <p:nvPr>
            <p:ph type="sldNum" sz="quarter" idx="12"/>
          </p:nvPr>
        </p:nvSpPr>
        <p:spPr/>
        <p:txBody>
          <a:bodyPr/>
          <a:lstStyle/>
          <a:p>
            <a:fld id="{453FAFCF-F7D5-411C-B22E-7AC91EE8297F}" type="slidenum">
              <a:rPr lang="en-US" smtClean="0"/>
              <a:pPr/>
              <a:t>28</a:t>
            </a:fld>
            <a:endParaRPr lang="en-US"/>
          </a:p>
        </p:txBody>
      </p:sp>
    </p:spTree>
    <p:extLst>
      <p:ext uri="{BB962C8B-B14F-4D97-AF65-F5344CB8AC3E}">
        <p14:creationId xmlns:p14="http://schemas.microsoft.com/office/powerpoint/2010/main" val="22638910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solidFill>
                  <a:srgbClr val="FF6600"/>
                </a:solidFill>
              </a:rPr>
              <a:t>Homeless Services</a:t>
            </a:r>
            <a:br>
              <a:rPr lang="en-US" sz="2800" dirty="0">
                <a:solidFill>
                  <a:srgbClr val="FF6600"/>
                </a:solidFill>
              </a:rPr>
            </a:br>
            <a:br>
              <a:rPr lang="en-US" sz="2800" dirty="0">
                <a:solidFill>
                  <a:srgbClr val="FF6600"/>
                </a:solidFill>
              </a:rPr>
            </a:br>
            <a:r>
              <a:rPr lang="en-US" sz="2800" dirty="0">
                <a:solidFill>
                  <a:srgbClr val="FF6600"/>
                </a:solidFill>
              </a:rPr>
              <a:t>6) Permanent Housing</a:t>
            </a:r>
            <a:endParaRPr lang="en-US" sz="2800" dirty="0"/>
          </a:p>
        </p:txBody>
      </p:sp>
      <p:sp>
        <p:nvSpPr>
          <p:cNvPr id="3" name="Content Placeholder 2"/>
          <p:cNvSpPr>
            <a:spLocks noGrp="1"/>
          </p:cNvSpPr>
          <p:nvPr>
            <p:ph idx="1"/>
          </p:nvPr>
        </p:nvSpPr>
        <p:spPr>
          <a:xfrm>
            <a:off x="762000" y="2438400"/>
            <a:ext cx="7772400" cy="3886200"/>
          </a:xfrm>
        </p:spPr>
        <p:txBody>
          <a:bodyPr>
            <a:normAutofit fontScale="85000" lnSpcReduction="20000"/>
          </a:bodyPr>
          <a:lstStyle/>
          <a:p>
            <a:pPr marL="457200" indent="-457200">
              <a:buAutoNum type="alphaLcPeriod" startAt="2"/>
            </a:pPr>
            <a:r>
              <a:rPr lang="en-US" b="1" dirty="0">
                <a:solidFill>
                  <a:srgbClr val="00FF00"/>
                </a:solidFill>
              </a:rPr>
              <a:t>Rapid Rehousing (RRH</a:t>
            </a:r>
            <a:r>
              <a:rPr lang="en-US" dirty="0"/>
              <a:t>) - P</a:t>
            </a:r>
            <a:r>
              <a:rPr lang="en-US" dirty="0">
                <a:effectLst/>
              </a:rPr>
              <a:t>rovides short-term rental assistance and services. The goals are to help people obtain housing quickly, increase self-sufficiency, and remain housed.  The Core Components of rapid re-housing—housing  identification, rent and move-in assistance, case  management and services</a:t>
            </a:r>
          </a:p>
          <a:p>
            <a:pPr marL="0" indent="0">
              <a:buNone/>
            </a:pPr>
            <a:endParaRPr lang="en-US" dirty="0"/>
          </a:p>
          <a:p>
            <a:pPr lvl="1">
              <a:buFont typeface="Arial" charset="0"/>
              <a:buChar char="•"/>
            </a:pPr>
            <a:r>
              <a:rPr lang="en-US" dirty="0"/>
              <a:t>Newer housing philosophy to decrease the length of time people are homeless</a:t>
            </a:r>
          </a:p>
          <a:p>
            <a:pPr lvl="1">
              <a:buFont typeface="Arial" charset="0"/>
              <a:buChar char="•"/>
            </a:pPr>
            <a:r>
              <a:rPr lang="en-US" dirty="0"/>
              <a:t>Similar to TH, but is considered a permanent solution</a:t>
            </a:r>
          </a:p>
          <a:p>
            <a:pPr lvl="1">
              <a:buFont typeface="Arial" charset="0"/>
              <a:buChar char="•"/>
            </a:pPr>
            <a:r>
              <a:rPr lang="en-US" dirty="0"/>
              <a:t>Time limited rental subsidy and supportive services</a:t>
            </a:r>
          </a:p>
          <a:p>
            <a:pPr lvl="1">
              <a:buFont typeface="Arial" charset="0"/>
              <a:buChar char="•"/>
            </a:pPr>
            <a:r>
              <a:rPr lang="en-US" dirty="0"/>
              <a:t>Requires strong partnership between provider and client</a:t>
            </a:r>
          </a:p>
          <a:p>
            <a:pPr lvl="1">
              <a:buFont typeface="Arial" charset="0"/>
              <a:buChar char="•"/>
            </a:pPr>
            <a:r>
              <a:rPr lang="en-US" dirty="0"/>
              <a:t>Requires client motivation and empowerment</a:t>
            </a:r>
          </a:p>
          <a:p>
            <a:pPr lvl="1">
              <a:buFont typeface="Arial" charset="0"/>
              <a:buChar char="•"/>
            </a:pPr>
            <a:r>
              <a:rPr lang="en-US" dirty="0"/>
              <a:t>Houses people quickly … reduces length of time homeless</a:t>
            </a:r>
          </a:p>
          <a:p>
            <a:pPr lvl="1">
              <a:buFont typeface="Arial" charset="0"/>
              <a:buChar char="•"/>
            </a:pPr>
            <a:r>
              <a:rPr lang="en-US" dirty="0"/>
              <a:t>Rental subsidy amount can change over time</a:t>
            </a:r>
          </a:p>
          <a:p>
            <a:pPr>
              <a:buFont typeface="Arial" charset="0"/>
              <a:buChar char="•"/>
            </a:pPr>
            <a:endParaRPr lang="en-US" sz="2000" dirty="0"/>
          </a:p>
          <a:p>
            <a:pPr>
              <a:buFont typeface="Arial" charset="0"/>
              <a:buChar char="•"/>
            </a:pPr>
            <a:endParaRPr lang="en-US" sz="2000" dirty="0"/>
          </a:p>
        </p:txBody>
      </p:sp>
      <p:sp>
        <p:nvSpPr>
          <p:cNvPr id="4" name="Slide Number Placeholder 3"/>
          <p:cNvSpPr>
            <a:spLocks noGrp="1"/>
          </p:cNvSpPr>
          <p:nvPr>
            <p:ph type="sldNum" sz="quarter" idx="12"/>
          </p:nvPr>
        </p:nvSpPr>
        <p:spPr/>
        <p:txBody>
          <a:bodyPr/>
          <a:lstStyle/>
          <a:p>
            <a:fld id="{453FAFCF-F7D5-411C-B22E-7AC91EE8297F}" type="slidenum">
              <a:rPr lang="en-US" smtClean="0"/>
              <a:pPr/>
              <a:t>29</a:t>
            </a:fld>
            <a:endParaRPr lang="en-US"/>
          </a:p>
        </p:txBody>
      </p:sp>
    </p:spTree>
    <p:extLst>
      <p:ext uri="{BB962C8B-B14F-4D97-AF65-F5344CB8AC3E}">
        <p14:creationId xmlns:p14="http://schemas.microsoft.com/office/powerpoint/2010/main" val="3220952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29012-BE98-4319-8C06-2CAF5F8F383A}"/>
              </a:ext>
            </a:extLst>
          </p:cNvPr>
          <p:cNvSpPr>
            <a:spLocks noGrp="1"/>
          </p:cNvSpPr>
          <p:nvPr>
            <p:ph type="title"/>
          </p:nvPr>
        </p:nvSpPr>
        <p:spPr>
          <a:xfrm>
            <a:off x="381001" y="609601"/>
            <a:ext cx="8534400" cy="1326321"/>
          </a:xfrm>
        </p:spPr>
        <p:txBody>
          <a:bodyPr/>
          <a:lstStyle/>
          <a:p>
            <a:pPr algn="l"/>
            <a:r>
              <a:rPr lang="en-US" dirty="0">
                <a:solidFill>
                  <a:srgbClr val="FF6600"/>
                </a:solidFill>
              </a:rPr>
              <a:t>Overview: homeless services</a:t>
            </a:r>
          </a:p>
        </p:txBody>
      </p:sp>
      <p:sp>
        <p:nvSpPr>
          <p:cNvPr id="3" name="Content Placeholder 2">
            <a:extLst>
              <a:ext uri="{FF2B5EF4-FFF2-40B4-BE49-F238E27FC236}">
                <a16:creationId xmlns:a16="http://schemas.microsoft.com/office/drawing/2014/main" id="{A4D47E87-218E-4BFE-A5C9-D25F9352CF96}"/>
              </a:ext>
            </a:extLst>
          </p:cNvPr>
          <p:cNvSpPr>
            <a:spLocks noGrp="1"/>
          </p:cNvSpPr>
          <p:nvPr>
            <p:ph idx="1"/>
          </p:nvPr>
        </p:nvSpPr>
        <p:spPr>
          <a:xfrm>
            <a:off x="457200" y="2590800"/>
            <a:ext cx="7765322" cy="2323536"/>
          </a:xfrm>
        </p:spPr>
        <p:txBody>
          <a:bodyPr>
            <a:normAutofit/>
          </a:bodyPr>
          <a:lstStyle/>
          <a:p>
            <a:pPr marL="457200" indent="-457200">
              <a:buAutoNum type="alphaUcPeriod"/>
            </a:pPr>
            <a:r>
              <a:rPr lang="en-US" sz="2400" dirty="0"/>
              <a:t>Continuum of Care System for Homelessness</a:t>
            </a:r>
          </a:p>
          <a:p>
            <a:pPr marL="457200" indent="-457200">
              <a:buAutoNum type="alphaUcPeriod"/>
            </a:pPr>
            <a:r>
              <a:rPr lang="en-US" sz="2400" dirty="0"/>
              <a:t>Housing:   The solution to homelessness</a:t>
            </a:r>
          </a:p>
          <a:p>
            <a:pPr marL="457200" indent="-457200">
              <a:buAutoNum type="alphaUcPeriod"/>
            </a:pPr>
            <a:r>
              <a:rPr lang="en-US" sz="2400" dirty="0"/>
              <a:t>Working together to solve homelessness</a:t>
            </a:r>
          </a:p>
        </p:txBody>
      </p:sp>
      <p:sp>
        <p:nvSpPr>
          <p:cNvPr id="4" name="Slide Number Placeholder 3">
            <a:extLst>
              <a:ext uri="{FF2B5EF4-FFF2-40B4-BE49-F238E27FC236}">
                <a16:creationId xmlns:a16="http://schemas.microsoft.com/office/drawing/2014/main" id="{9B044EBA-7DB5-4060-88E1-5AF90EA61896}"/>
              </a:ext>
            </a:extLst>
          </p:cNvPr>
          <p:cNvSpPr>
            <a:spLocks noGrp="1"/>
          </p:cNvSpPr>
          <p:nvPr>
            <p:ph type="sldNum" sz="quarter" idx="12"/>
          </p:nvPr>
        </p:nvSpPr>
        <p:spPr/>
        <p:txBody>
          <a:bodyPr/>
          <a:lstStyle/>
          <a:p>
            <a:fld id="{453FAFCF-F7D5-411C-B22E-7AC91EE8297F}" type="slidenum">
              <a:rPr lang="en-US" smtClean="0"/>
              <a:pPr/>
              <a:t>3</a:t>
            </a:fld>
            <a:endParaRPr lang="en-US"/>
          </a:p>
        </p:txBody>
      </p:sp>
    </p:spTree>
    <p:extLst>
      <p:ext uri="{BB962C8B-B14F-4D97-AF65-F5344CB8AC3E}">
        <p14:creationId xmlns:p14="http://schemas.microsoft.com/office/powerpoint/2010/main" val="41468546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dirty="0">
                <a:solidFill>
                  <a:srgbClr val="FF6600"/>
                </a:solidFill>
              </a:rPr>
              <a:t>Homeless Services</a:t>
            </a:r>
            <a:br>
              <a:rPr lang="en-US" dirty="0">
                <a:solidFill>
                  <a:srgbClr val="FF6600"/>
                </a:solidFill>
              </a:rPr>
            </a:br>
            <a:br>
              <a:rPr lang="en-US" dirty="0">
                <a:solidFill>
                  <a:srgbClr val="FF6600"/>
                </a:solidFill>
              </a:rPr>
            </a:br>
            <a:r>
              <a:rPr lang="en-US" dirty="0">
                <a:solidFill>
                  <a:srgbClr val="FF6600"/>
                </a:solidFill>
              </a:rPr>
              <a:t>7)  Homeless Prevention</a:t>
            </a:r>
          </a:p>
        </p:txBody>
      </p:sp>
      <p:sp>
        <p:nvSpPr>
          <p:cNvPr id="3" name="Content Placeholder 2"/>
          <p:cNvSpPr>
            <a:spLocks noGrp="1"/>
          </p:cNvSpPr>
          <p:nvPr>
            <p:ph idx="1"/>
          </p:nvPr>
        </p:nvSpPr>
        <p:spPr>
          <a:xfrm>
            <a:off x="533400" y="2895600"/>
            <a:ext cx="7765322" cy="3695136"/>
          </a:xfrm>
        </p:spPr>
        <p:txBody>
          <a:bodyPr/>
          <a:lstStyle/>
          <a:p>
            <a:r>
              <a:rPr lang="en-US" dirty="0"/>
              <a:t>Prevention Services</a:t>
            </a:r>
          </a:p>
          <a:p>
            <a:pPr lvl="1"/>
            <a:r>
              <a:rPr lang="en-US" dirty="0"/>
              <a:t>Homeless prevention activities allow people who are homeless/near homeless to retain affordable housing or move to more affordable housing.</a:t>
            </a:r>
          </a:p>
          <a:p>
            <a:pPr lvl="1"/>
            <a:r>
              <a:rPr lang="en-US" dirty="0"/>
              <a:t>Includes the development of services to support individuals and families who are at risk of homelessness</a:t>
            </a:r>
          </a:p>
          <a:p>
            <a:pPr lvl="1"/>
            <a:endParaRPr lang="en-US" dirty="0"/>
          </a:p>
        </p:txBody>
      </p:sp>
      <p:sp>
        <p:nvSpPr>
          <p:cNvPr id="4" name="Slide Number Placeholder 3"/>
          <p:cNvSpPr>
            <a:spLocks noGrp="1"/>
          </p:cNvSpPr>
          <p:nvPr>
            <p:ph type="sldNum" sz="quarter" idx="12"/>
          </p:nvPr>
        </p:nvSpPr>
        <p:spPr/>
        <p:txBody>
          <a:bodyPr/>
          <a:lstStyle/>
          <a:p>
            <a:fld id="{453FAFCF-F7D5-411C-B22E-7AC91EE8297F}" type="slidenum">
              <a:rPr lang="en-US" smtClean="0"/>
              <a:pPr/>
              <a:t>30</a:t>
            </a:fld>
            <a:endParaRPr lang="en-US"/>
          </a:p>
        </p:txBody>
      </p:sp>
    </p:spTree>
    <p:extLst>
      <p:ext uri="{BB962C8B-B14F-4D97-AF65-F5344CB8AC3E}">
        <p14:creationId xmlns:p14="http://schemas.microsoft.com/office/powerpoint/2010/main" val="17163622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53FAFCF-F7D5-411C-B22E-7AC91EE8297F}" type="slidenum">
              <a:rPr lang="en-US" smtClean="0"/>
              <a:pPr/>
              <a:t>31</a:t>
            </a:fld>
            <a:endParaRPr lang="en-US"/>
          </a:p>
        </p:txBody>
      </p:sp>
      <p:sp>
        <p:nvSpPr>
          <p:cNvPr id="6" name="Right Arrow 5"/>
          <p:cNvSpPr/>
          <p:nvPr/>
        </p:nvSpPr>
        <p:spPr bwMode="auto">
          <a:xfrm>
            <a:off x="914400" y="1524000"/>
            <a:ext cx="3962400" cy="1295400"/>
          </a:xfrm>
          <a:prstGeom prst="rightArrow">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spcAft>
                <a:spcPts val="800"/>
              </a:spcAft>
            </a:pPr>
            <a:r>
              <a:rPr lang="en-US" altLang="en-US" b="1" dirty="0">
                <a:latin typeface="Calibri" pitchFamily="34" charset="0"/>
              </a:rPr>
              <a:t>Meet with a  CE/Housing             Assessment Specialist</a:t>
            </a:r>
            <a:endParaRPr lang="en-US" altLang="en-US" dirty="0"/>
          </a:p>
        </p:txBody>
      </p:sp>
      <p:sp>
        <p:nvSpPr>
          <p:cNvPr id="7" name="Right Arrow 6"/>
          <p:cNvSpPr/>
          <p:nvPr/>
        </p:nvSpPr>
        <p:spPr bwMode="auto">
          <a:xfrm>
            <a:off x="1752600" y="2590800"/>
            <a:ext cx="4267200" cy="1447800"/>
          </a:xfrm>
          <a:prstGeom prst="rightArrow">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spcAft>
                <a:spcPts val="800"/>
              </a:spcAft>
            </a:pPr>
            <a:r>
              <a:rPr lang="en-US" altLang="en-US" b="1" dirty="0">
                <a:latin typeface="Calibri" panose="020F0502020204030204" pitchFamily="34" charset="0"/>
                <a:cs typeface="Calibri" panose="020F0502020204030204" pitchFamily="34" charset="0"/>
              </a:rPr>
              <a:t>Link and refer to prevention programs if deemed potentially eligible</a:t>
            </a:r>
          </a:p>
        </p:txBody>
      </p:sp>
      <p:sp>
        <p:nvSpPr>
          <p:cNvPr id="9" name="Right Arrow 8"/>
          <p:cNvSpPr/>
          <p:nvPr/>
        </p:nvSpPr>
        <p:spPr bwMode="auto">
          <a:xfrm>
            <a:off x="2362200" y="3810000"/>
            <a:ext cx="5105400" cy="1447800"/>
          </a:xfrm>
          <a:prstGeom prst="rightArrow">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spcAft>
                <a:spcPts val="800"/>
              </a:spcAft>
            </a:pPr>
            <a:r>
              <a:rPr lang="en-US" altLang="en-US" b="1" dirty="0">
                <a:latin typeface="Calibri" panose="020F0502020204030204" pitchFamily="34" charset="0"/>
                <a:cs typeface="Calibri" panose="020F0502020204030204" pitchFamily="34" charset="0"/>
              </a:rPr>
              <a:t>Assess and secure documentation for eligibility and complete intake</a:t>
            </a:r>
          </a:p>
        </p:txBody>
      </p:sp>
      <p:sp>
        <p:nvSpPr>
          <p:cNvPr id="10" name="Right Arrow 9"/>
          <p:cNvSpPr/>
          <p:nvPr/>
        </p:nvSpPr>
        <p:spPr bwMode="auto">
          <a:xfrm>
            <a:off x="3124200" y="5105400"/>
            <a:ext cx="5105400" cy="1447800"/>
          </a:xfrm>
          <a:prstGeom prst="rightArrow">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spcAft>
                <a:spcPts val="800"/>
              </a:spcAft>
            </a:pPr>
            <a:r>
              <a:rPr lang="en-US" altLang="en-US" b="1" dirty="0">
                <a:latin typeface="Calibri" panose="020F0502020204030204" pitchFamily="34" charset="0"/>
                <a:cs typeface="Calibri" panose="020F0502020204030204" pitchFamily="34" charset="0"/>
              </a:rPr>
              <a:t>Submit financial assistance application or receive housing counseling</a:t>
            </a:r>
          </a:p>
        </p:txBody>
      </p:sp>
      <p:sp>
        <p:nvSpPr>
          <p:cNvPr id="11" name="Rectangle 10"/>
          <p:cNvSpPr/>
          <p:nvPr/>
        </p:nvSpPr>
        <p:spPr bwMode="auto">
          <a:xfrm>
            <a:off x="838200" y="685800"/>
            <a:ext cx="7391400" cy="564333"/>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a:ln>
                  <a:noFill/>
                </a:ln>
                <a:solidFill>
                  <a:srgbClr val="FF6600"/>
                </a:solidFill>
                <a:effectLst/>
                <a:latin typeface="Times New Roman" pitchFamily="18" charset="0"/>
              </a:rPr>
              <a:t>Steps for</a:t>
            </a:r>
            <a:r>
              <a:rPr kumimoji="0" lang="en-US" sz="3200" b="1" i="0" u="none" strike="noStrike" cap="none" normalizeH="0" dirty="0">
                <a:ln>
                  <a:noFill/>
                </a:ln>
                <a:solidFill>
                  <a:srgbClr val="FF6600"/>
                </a:solidFill>
                <a:effectLst/>
                <a:latin typeface="Times New Roman" pitchFamily="18" charset="0"/>
              </a:rPr>
              <a:t> homeless prevention services </a:t>
            </a:r>
            <a:endParaRPr kumimoji="0" lang="en-US" sz="3200" b="1" i="0" u="none" strike="noStrike" cap="none" normalizeH="0" baseline="0" dirty="0">
              <a:ln>
                <a:noFill/>
              </a:ln>
              <a:solidFill>
                <a:srgbClr val="FF6600"/>
              </a:solidFill>
              <a:effectLst/>
              <a:latin typeface="Times New Roman" pitchFamily="18" charset="0"/>
            </a:endParaRPr>
          </a:p>
        </p:txBody>
      </p:sp>
    </p:spTree>
    <p:extLst>
      <p:ext uri="{BB962C8B-B14F-4D97-AF65-F5344CB8AC3E}">
        <p14:creationId xmlns:p14="http://schemas.microsoft.com/office/powerpoint/2010/main" val="34126837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solidFill>
                  <a:srgbClr val="FF6600"/>
                </a:solidFill>
                <a:effectLst>
                  <a:outerShdw blurRad="38100" dist="38100" dir="2700000" algn="tl">
                    <a:srgbClr val="000000">
                      <a:alpha val="43137"/>
                    </a:srgbClr>
                  </a:outerShdw>
                </a:effectLst>
              </a:rPr>
              <a:t>Homeless Prevention</a:t>
            </a:r>
            <a:br>
              <a:rPr lang="en-US" sz="2800" dirty="0">
                <a:solidFill>
                  <a:srgbClr val="FF6600"/>
                </a:solidFill>
                <a:effectLst>
                  <a:outerShdw blurRad="38100" dist="38100" dir="2700000" algn="tl">
                    <a:srgbClr val="000000">
                      <a:alpha val="43137"/>
                    </a:srgbClr>
                  </a:outerShdw>
                </a:effectLst>
              </a:rPr>
            </a:br>
            <a:br>
              <a:rPr lang="en-US" sz="2800" dirty="0">
                <a:solidFill>
                  <a:srgbClr val="FF6600"/>
                </a:solidFill>
                <a:effectLst>
                  <a:outerShdw blurRad="38100" dist="38100" dir="2700000" algn="tl">
                    <a:srgbClr val="000000">
                      <a:alpha val="43137"/>
                    </a:srgbClr>
                  </a:outerShdw>
                </a:effectLst>
              </a:rPr>
            </a:br>
            <a:r>
              <a:rPr lang="en-US" sz="2800" dirty="0">
                <a:solidFill>
                  <a:srgbClr val="FF6600"/>
                </a:solidFill>
                <a:effectLst>
                  <a:outerShdw blurRad="38100" dist="38100" dir="2700000" algn="tl">
                    <a:srgbClr val="000000">
                      <a:alpha val="43137"/>
                    </a:srgbClr>
                  </a:outerShdw>
                </a:effectLst>
              </a:rPr>
              <a:t>Eligibility Categories</a:t>
            </a:r>
          </a:p>
        </p:txBody>
      </p:sp>
      <p:sp>
        <p:nvSpPr>
          <p:cNvPr id="3" name="Content Placeholder 2"/>
          <p:cNvSpPr>
            <a:spLocks noGrp="1"/>
          </p:cNvSpPr>
          <p:nvPr>
            <p:ph idx="1"/>
          </p:nvPr>
        </p:nvSpPr>
        <p:spPr>
          <a:xfrm>
            <a:off x="762000" y="2590800"/>
            <a:ext cx="5832475" cy="2743200"/>
          </a:xfrm>
        </p:spPr>
        <p:txBody>
          <a:bodyPr/>
          <a:lstStyle/>
          <a:p>
            <a:r>
              <a:rPr lang="en-US" dirty="0"/>
              <a:t>	</a:t>
            </a:r>
            <a:r>
              <a:rPr lang="en-US" sz="2400" dirty="0"/>
              <a:t>At Risk of Homeless</a:t>
            </a:r>
          </a:p>
          <a:p>
            <a:r>
              <a:rPr lang="en-US" sz="2400" dirty="0"/>
              <a:t>	Homeless under other Federal 	Statutes</a:t>
            </a:r>
          </a:p>
          <a:p>
            <a:r>
              <a:rPr lang="en-US" sz="2400" dirty="0"/>
              <a:t>	Fleeing/Attempting to Flee DV</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453FAFCF-F7D5-411C-B22E-7AC91EE8297F}" type="slidenum">
              <a:rPr lang="en-US" smtClean="0"/>
              <a:pPr/>
              <a:t>32</a:t>
            </a:fld>
            <a:endParaRPr lang="en-US"/>
          </a:p>
        </p:txBody>
      </p:sp>
    </p:spTree>
    <p:extLst>
      <p:ext uri="{BB962C8B-B14F-4D97-AF65-F5344CB8AC3E}">
        <p14:creationId xmlns:p14="http://schemas.microsoft.com/office/powerpoint/2010/main" val="1813750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srgbClr val="FF6600"/>
                </a:solidFill>
              </a:rPr>
              <a:t>Homeless Prevention</a:t>
            </a:r>
          </a:p>
        </p:txBody>
      </p:sp>
      <p:sp>
        <p:nvSpPr>
          <p:cNvPr id="3" name="Content Placeholder 2"/>
          <p:cNvSpPr>
            <a:spLocks noGrp="1"/>
          </p:cNvSpPr>
          <p:nvPr>
            <p:ph idx="1"/>
          </p:nvPr>
        </p:nvSpPr>
        <p:spPr/>
        <p:txBody>
          <a:bodyPr/>
          <a:lstStyle/>
          <a:p>
            <a:pPr marL="0" indent="0">
              <a:buNone/>
            </a:pPr>
            <a:r>
              <a:rPr lang="en-US" sz="2400" dirty="0"/>
              <a:t>At risk of Homelessness</a:t>
            </a:r>
          </a:p>
          <a:p>
            <a:pPr lvl="1"/>
            <a:r>
              <a:rPr lang="en-US" sz="2400" dirty="0"/>
              <a:t>Residence will be lost within 21 days of date of application</a:t>
            </a:r>
          </a:p>
          <a:p>
            <a:pPr lvl="1"/>
            <a:r>
              <a:rPr lang="en-US" sz="2400" dirty="0"/>
              <a:t>No subsequent residence has been identified</a:t>
            </a:r>
          </a:p>
          <a:p>
            <a:pPr lvl="1"/>
            <a:r>
              <a:rPr lang="en-US" sz="2400" dirty="0"/>
              <a:t>The individual or family lacks the resources or support networks need to obtain other permanent housing </a:t>
            </a:r>
          </a:p>
          <a:p>
            <a:pPr marL="457200" lvl="1" indent="0">
              <a:buNone/>
            </a:pPr>
            <a:endParaRPr lang="en-US" dirty="0"/>
          </a:p>
        </p:txBody>
      </p:sp>
      <p:sp>
        <p:nvSpPr>
          <p:cNvPr id="4" name="Slide Number Placeholder 3"/>
          <p:cNvSpPr>
            <a:spLocks noGrp="1"/>
          </p:cNvSpPr>
          <p:nvPr>
            <p:ph type="sldNum" sz="quarter" idx="12"/>
          </p:nvPr>
        </p:nvSpPr>
        <p:spPr/>
        <p:txBody>
          <a:bodyPr/>
          <a:lstStyle/>
          <a:p>
            <a:fld id="{453FAFCF-F7D5-411C-B22E-7AC91EE8297F}" type="slidenum">
              <a:rPr lang="en-US" smtClean="0"/>
              <a:pPr/>
              <a:t>33</a:t>
            </a:fld>
            <a:endParaRPr lang="en-US"/>
          </a:p>
        </p:txBody>
      </p:sp>
    </p:spTree>
    <p:extLst>
      <p:ext uri="{BB962C8B-B14F-4D97-AF65-F5344CB8AC3E}">
        <p14:creationId xmlns:p14="http://schemas.microsoft.com/office/powerpoint/2010/main" val="37107080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srgbClr val="FF6600"/>
                </a:solidFill>
              </a:rPr>
              <a:t>Homeless</a:t>
            </a:r>
            <a:r>
              <a:rPr lang="en-US" dirty="0">
                <a:solidFill>
                  <a:srgbClr val="FF9900"/>
                </a:solidFill>
              </a:rPr>
              <a:t> </a:t>
            </a:r>
            <a:r>
              <a:rPr lang="en-US" dirty="0">
                <a:solidFill>
                  <a:srgbClr val="FF6600"/>
                </a:solidFill>
              </a:rPr>
              <a:t>Prevention</a:t>
            </a:r>
          </a:p>
        </p:txBody>
      </p:sp>
      <p:sp>
        <p:nvSpPr>
          <p:cNvPr id="3" name="Content Placeholder 2"/>
          <p:cNvSpPr>
            <a:spLocks noGrp="1"/>
          </p:cNvSpPr>
          <p:nvPr>
            <p:ph idx="1"/>
          </p:nvPr>
        </p:nvSpPr>
        <p:spPr>
          <a:xfrm>
            <a:off x="685346" y="2096064"/>
            <a:ext cx="7765322" cy="4228536"/>
          </a:xfrm>
        </p:spPr>
        <p:txBody>
          <a:bodyPr>
            <a:normAutofit/>
          </a:bodyPr>
          <a:lstStyle/>
          <a:p>
            <a:pPr marL="0" indent="0">
              <a:buNone/>
            </a:pPr>
            <a:r>
              <a:rPr lang="en-US" dirty="0"/>
              <a:t>Homeless under Federal Statutes</a:t>
            </a:r>
          </a:p>
          <a:p>
            <a:pPr lvl="1"/>
            <a:r>
              <a:rPr lang="en-US" sz="2000" dirty="0"/>
              <a:t>Unaccompanied youth under the age of 25 years of age, or families with children and youth, who do not otherwise qualify as homeless under the definition But:</a:t>
            </a:r>
          </a:p>
          <a:p>
            <a:pPr lvl="2"/>
            <a:r>
              <a:rPr lang="en-US" sz="2000" dirty="0"/>
              <a:t>Homeless under other federal statutes</a:t>
            </a:r>
          </a:p>
          <a:p>
            <a:pPr lvl="2"/>
            <a:r>
              <a:rPr lang="en-US" sz="2000" dirty="0"/>
              <a:t>Have not had a lease during 60 days prior</a:t>
            </a:r>
          </a:p>
          <a:p>
            <a:pPr lvl="2"/>
            <a:r>
              <a:rPr lang="en-US" sz="2000" dirty="0"/>
              <a:t>Experienced persistent instability</a:t>
            </a:r>
          </a:p>
          <a:p>
            <a:pPr lvl="2"/>
            <a:r>
              <a:rPr lang="en-US" sz="2000" dirty="0"/>
              <a:t>Can be expected to continue in such status due to special needs.</a:t>
            </a:r>
          </a:p>
        </p:txBody>
      </p:sp>
      <p:sp>
        <p:nvSpPr>
          <p:cNvPr id="4" name="Slide Number Placeholder 3"/>
          <p:cNvSpPr>
            <a:spLocks noGrp="1"/>
          </p:cNvSpPr>
          <p:nvPr>
            <p:ph type="sldNum" sz="quarter" idx="12"/>
          </p:nvPr>
        </p:nvSpPr>
        <p:spPr/>
        <p:txBody>
          <a:bodyPr/>
          <a:lstStyle/>
          <a:p>
            <a:fld id="{453FAFCF-F7D5-411C-B22E-7AC91EE8297F}" type="slidenum">
              <a:rPr lang="en-US" smtClean="0"/>
              <a:pPr/>
              <a:t>34</a:t>
            </a:fld>
            <a:endParaRPr lang="en-US"/>
          </a:p>
        </p:txBody>
      </p:sp>
    </p:spTree>
    <p:extLst>
      <p:ext uri="{BB962C8B-B14F-4D97-AF65-F5344CB8AC3E}">
        <p14:creationId xmlns:p14="http://schemas.microsoft.com/office/powerpoint/2010/main" val="29302946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srgbClr val="FF6600"/>
                </a:solidFill>
              </a:rPr>
              <a:t>Homeless Prevention</a:t>
            </a:r>
          </a:p>
        </p:txBody>
      </p:sp>
      <p:sp>
        <p:nvSpPr>
          <p:cNvPr id="3" name="Content Placeholder 2"/>
          <p:cNvSpPr>
            <a:spLocks noGrp="1"/>
          </p:cNvSpPr>
          <p:nvPr>
            <p:ph idx="1"/>
          </p:nvPr>
        </p:nvSpPr>
        <p:spPr/>
        <p:txBody>
          <a:bodyPr>
            <a:normAutofit/>
          </a:bodyPr>
          <a:lstStyle/>
          <a:p>
            <a:pPr marL="0" indent="0">
              <a:buNone/>
            </a:pPr>
            <a:r>
              <a:rPr lang="en-US" sz="2400" dirty="0"/>
              <a:t>Fleeing/Attempting to flee DV</a:t>
            </a:r>
          </a:p>
          <a:p>
            <a:pPr lvl="1"/>
            <a:r>
              <a:rPr lang="en-US" sz="2400" dirty="0"/>
              <a:t>Is fleeing, or is attempting to flee DV</a:t>
            </a:r>
          </a:p>
          <a:p>
            <a:pPr lvl="1"/>
            <a:r>
              <a:rPr lang="en-US" sz="2400" dirty="0"/>
              <a:t>Has no other residence; and</a:t>
            </a:r>
          </a:p>
          <a:p>
            <a:pPr lvl="1"/>
            <a:r>
              <a:rPr lang="en-US" sz="2400" dirty="0"/>
              <a:t>Lacks the resources or support networks to obtain other permanent housing</a:t>
            </a:r>
          </a:p>
        </p:txBody>
      </p:sp>
      <p:sp>
        <p:nvSpPr>
          <p:cNvPr id="4" name="Slide Number Placeholder 3"/>
          <p:cNvSpPr>
            <a:spLocks noGrp="1"/>
          </p:cNvSpPr>
          <p:nvPr>
            <p:ph type="sldNum" sz="quarter" idx="12"/>
          </p:nvPr>
        </p:nvSpPr>
        <p:spPr/>
        <p:txBody>
          <a:bodyPr/>
          <a:lstStyle/>
          <a:p>
            <a:fld id="{453FAFCF-F7D5-411C-B22E-7AC91EE8297F}" type="slidenum">
              <a:rPr lang="en-US" smtClean="0"/>
              <a:pPr/>
              <a:t>35</a:t>
            </a:fld>
            <a:endParaRPr lang="en-US"/>
          </a:p>
        </p:txBody>
      </p:sp>
    </p:spTree>
    <p:extLst>
      <p:ext uri="{BB962C8B-B14F-4D97-AF65-F5344CB8AC3E}">
        <p14:creationId xmlns:p14="http://schemas.microsoft.com/office/powerpoint/2010/main" val="22587313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srgbClr val="FF6600"/>
                </a:solidFill>
                <a:effectLst>
                  <a:outerShdw blurRad="38100" dist="38100" dir="2700000" algn="tl">
                    <a:srgbClr val="000000">
                      <a:alpha val="43137"/>
                    </a:srgbClr>
                  </a:outerShdw>
                </a:effectLst>
              </a:rPr>
              <a:t>Homeless Prevention</a:t>
            </a:r>
          </a:p>
        </p:txBody>
      </p:sp>
      <p:sp>
        <p:nvSpPr>
          <p:cNvPr id="3" name="Content Placeholder 2"/>
          <p:cNvSpPr>
            <a:spLocks noGrp="1"/>
          </p:cNvSpPr>
          <p:nvPr>
            <p:ph idx="1"/>
          </p:nvPr>
        </p:nvSpPr>
        <p:spPr>
          <a:xfrm>
            <a:off x="1254125" y="1981200"/>
            <a:ext cx="6899275" cy="4114800"/>
          </a:xfrm>
        </p:spPr>
        <p:txBody>
          <a:bodyPr>
            <a:normAutofit/>
          </a:bodyPr>
          <a:lstStyle/>
          <a:p>
            <a:pPr marL="0" indent="0">
              <a:buNone/>
            </a:pPr>
            <a:r>
              <a:rPr lang="en-US" sz="2400" dirty="0"/>
              <a:t>1.  Financial Assistance for </a:t>
            </a:r>
          </a:p>
          <a:p>
            <a:pPr lvl="1"/>
            <a:r>
              <a:rPr lang="en-US" sz="2400" dirty="0"/>
              <a:t>Rent Arrears</a:t>
            </a:r>
          </a:p>
          <a:p>
            <a:pPr lvl="1"/>
            <a:r>
              <a:rPr lang="en-US" sz="2400" dirty="0"/>
              <a:t>First Month Rent</a:t>
            </a:r>
          </a:p>
          <a:p>
            <a:pPr lvl="1"/>
            <a:r>
              <a:rPr lang="en-US" sz="2400" dirty="0"/>
              <a:t>Security Deposit</a:t>
            </a:r>
          </a:p>
          <a:p>
            <a:pPr lvl="1"/>
            <a:r>
              <a:rPr lang="en-US" sz="2400" dirty="0"/>
              <a:t>Utility Assistance </a:t>
            </a:r>
          </a:p>
          <a:p>
            <a:pPr marL="0" indent="0">
              <a:buNone/>
            </a:pPr>
            <a:r>
              <a:rPr lang="en-US" sz="2400" dirty="0"/>
              <a:t>2.  Landlord Mediation</a:t>
            </a:r>
          </a:p>
          <a:p>
            <a:pPr marL="0" indent="0">
              <a:buNone/>
            </a:pPr>
            <a:r>
              <a:rPr lang="en-US" sz="2400" dirty="0"/>
              <a:t>3.  Housing Counseling</a:t>
            </a:r>
          </a:p>
        </p:txBody>
      </p:sp>
      <p:sp>
        <p:nvSpPr>
          <p:cNvPr id="4" name="Slide Number Placeholder 3"/>
          <p:cNvSpPr>
            <a:spLocks noGrp="1"/>
          </p:cNvSpPr>
          <p:nvPr>
            <p:ph type="sldNum" sz="quarter" idx="12"/>
          </p:nvPr>
        </p:nvSpPr>
        <p:spPr/>
        <p:txBody>
          <a:bodyPr/>
          <a:lstStyle/>
          <a:p>
            <a:fld id="{453FAFCF-F7D5-411C-B22E-7AC91EE8297F}" type="slidenum">
              <a:rPr lang="en-US" smtClean="0"/>
              <a:pPr/>
              <a:t>36</a:t>
            </a:fld>
            <a:endParaRPr lang="en-US"/>
          </a:p>
        </p:txBody>
      </p:sp>
    </p:spTree>
    <p:extLst>
      <p:ext uri="{BB962C8B-B14F-4D97-AF65-F5344CB8AC3E}">
        <p14:creationId xmlns:p14="http://schemas.microsoft.com/office/powerpoint/2010/main" val="42383574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srgbClr val="FF6600"/>
                </a:solidFill>
              </a:rPr>
              <a:t>Homeless Prevention</a:t>
            </a:r>
          </a:p>
        </p:txBody>
      </p:sp>
      <p:sp>
        <p:nvSpPr>
          <p:cNvPr id="3" name="Content Placeholder 2"/>
          <p:cNvSpPr>
            <a:spLocks noGrp="1"/>
          </p:cNvSpPr>
          <p:nvPr>
            <p:ph idx="1"/>
          </p:nvPr>
        </p:nvSpPr>
        <p:spPr>
          <a:xfrm>
            <a:off x="685346" y="2096064"/>
            <a:ext cx="7765322" cy="4076136"/>
          </a:xfrm>
        </p:spPr>
        <p:txBody>
          <a:bodyPr>
            <a:normAutofit fontScale="92500" lnSpcReduction="10000"/>
          </a:bodyPr>
          <a:lstStyle/>
          <a:p>
            <a:pPr marL="0" indent="0">
              <a:buNone/>
            </a:pPr>
            <a:r>
              <a:rPr lang="en-US" dirty="0"/>
              <a:t>1. Financial Assistance</a:t>
            </a:r>
          </a:p>
          <a:p>
            <a:pPr lvl="1"/>
            <a:r>
              <a:rPr lang="en-US" sz="2000" dirty="0"/>
              <a:t>One time payments towards arrears to prevent eviction</a:t>
            </a:r>
          </a:p>
          <a:p>
            <a:pPr lvl="1"/>
            <a:r>
              <a:rPr lang="en-US" sz="2000" dirty="0"/>
              <a:t>First months rent </a:t>
            </a:r>
          </a:p>
          <a:p>
            <a:pPr lvl="1"/>
            <a:r>
              <a:rPr lang="en-US" sz="2000" dirty="0"/>
              <a:t>Security deposit</a:t>
            </a:r>
          </a:p>
          <a:p>
            <a:pPr lvl="1"/>
            <a:r>
              <a:rPr lang="en-US" sz="2000" dirty="0"/>
              <a:t>Utility Assistance</a:t>
            </a:r>
          </a:p>
          <a:p>
            <a:pPr marL="0" indent="0">
              <a:buNone/>
            </a:pPr>
            <a:r>
              <a:rPr lang="en-US" sz="2200" dirty="0"/>
              <a:t>2. Financial assistance is focused on housing stabilization and individuals must have suitable income to pay future rent and or utilities.</a:t>
            </a:r>
          </a:p>
          <a:p>
            <a:pPr marL="0" indent="0">
              <a:buNone/>
            </a:pPr>
            <a:r>
              <a:rPr lang="en-US" sz="2200" dirty="0"/>
              <a:t>3. Awards vary based on funding source guidelines and client needs. </a:t>
            </a:r>
          </a:p>
          <a:p>
            <a:pPr lvl="1"/>
            <a:endParaRPr lang="en-US" dirty="0"/>
          </a:p>
        </p:txBody>
      </p:sp>
      <p:sp>
        <p:nvSpPr>
          <p:cNvPr id="4" name="Slide Number Placeholder 3"/>
          <p:cNvSpPr>
            <a:spLocks noGrp="1"/>
          </p:cNvSpPr>
          <p:nvPr>
            <p:ph type="sldNum" sz="quarter" idx="12"/>
          </p:nvPr>
        </p:nvSpPr>
        <p:spPr/>
        <p:txBody>
          <a:bodyPr/>
          <a:lstStyle/>
          <a:p>
            <a:fld id="{453FAFCF-F7D5-411C-B22E-7AC91EE8297F}" type="slidenum">
              <a:rPr lang="en-US" smtClean="0"/>
              <a:pPr/>
              <a:t>37</a:t>
            </a:fld>
            <a:endParaRPr lang="en-US"/>
          </a:p>
        </p:txBody>
      </p:sp>
    </p:spTree>
    <p:extLst>
      <p:ext uri="{BB962C8B-B14F-4D97-AF65-F5344CB8AC3E}">
        <p14:creationId xmlns:p14="http://schemas.microsoft.com/office/powerpoint/2010/main" val="12832930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srgbClr val="FF6600"/>
                </a:solidFill>
              </a:rPr>
              <a:t>Homeless Prevention</a:t>
            </a:r>
          </a:p>
        </p:txBody>
      </p:sp>
      <p:sp>
        <p:nvSpPr>
          <p:cNvPr id="3" name="Content Placeholder 2"/>
          <p:cNvSpPr>
            <a:spLocks noGrp="1"/>
          </p:cNvSpPr>
          <p:nvPr>
            <p:ph idx="1"/>
          </p:nvPr>
        </p:nvSpPr>
        <p:spPr/>
        <p:txBody>
          <a:bodyPr/>
          <a:lstStyle/>
          <a:p>
            <a:pPr marL="0" indent="0">
              <a:buNone/>
            </a:pPr>
            <a:r>
              <a:rPr lang="en-US" sz="2400" dirty="0"/>
              <a:t>Landlord Mediation</a:t>
            </a:r>
          </a:p>
          <a:p>
            <a:pPr lvl="1"/>
            <a:r>
              <a:rPr lang="en-US" sz="2400" dirty="0"/>
              <a:t>Remove court fees/late fees</a:t>
            </a:r>
          </a:p>
          <a:p>
            <a:pPr lvl="1"/>
            <a:r>
              <a:rPr lang="en-US" sz="2400" dirty="0"/>
              <a:t>Support with the development of repayment plans</a:t>
            </a:r>
          </a:p>
          <a:p>
            <a:pPr lvl="1"/>
            <a:r>
              <a:rPr lang="en-US" sz="2400" dirty="0"/>
              <a:t>Represent as a liaison for resolving tenant/ landlord disputes in order to retain housing</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453FAFCF-F7D5-411C-B22E-7AC91EE8297F}" type="slidenum">
              <a:rPr lang="en-US" smtClean="0"/>
              <a:pPr/>
              <a:t>38</a:t>
            </a:fld>
            <a:endParaRPr lang="en-US"/>
          </a:p>
        </p:txBody>
      </p:sp>
    </p:spTree>
    <p:extLst>
      <p:ext uri="{BB962C8B-B14F-4D97-AF65-F5344CB8AC3E}">
        <p14:creationId xmlns:p14="http://schemas.microsoft.com/office/powerpoint/2010/main" val="24497178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srgbClr val="FF6600"/>
                </a:solidFill>
              </a:rPr>
              <a:t>Homeless Prevention</a:t>
            </a:r>
          </a:p>
        </p:txBody>
      </p:sp>
      <p:sp>
        <p:nvSpPr>
          <p:cNvPr id="3" name="Content Placeholder 2"/>
          <p:cNvSpPr>
            <a:spLocks noGrp="1"/>
          </p:cNvSpPr>
          <p:nvPr>
            <p:ph idx="1"/>
          </p:nvPr>
        </p:nvSpPr>
        <p:spPr/>
        <p:txBody>
          <a:bodyPr>
            <a:normAutofit lnSpcReduction="10000"/>
          </a:bodyPr>
          <a:lstStyle/>
          <a:p>
            <a:r>
              <a:rPr lang="en-US" sz="2400" dirty="0"/>
              <a:t>Housing Counseling</a:t>
            </a:r>
          </a:p>
          <a:p>
            <a:pPr lvl="1"/>
            <a:r>
              <a:rPr lang="en-US" sz="2400" dirty="0"/>
              <a:t>Resolve the crisis</a:t>
            </a:r>
          </a:p>
          <a:p>
            <a:pPr lvl="1"/>
            <a:r>
              <a:rPr lang="en-US" sz="2400" dirty="0"/>
              <a:t>Helping the person to attain at least enough stability to not fall back into a crisis after the financial assistance is granted</a:t>
            </a:r>
          </a:p>
          <a:p>
            <a:pPr lvl="1"/>
            <a:r>
              <a:rPr lang="en-US" sz="2400" dirty="0"/>
              <a:t>Helping the individual/family achieve greater stability with the development of a housing stability plan</a:t>
            </a:r>
          </a:p>
        </p:txBody>
      </p:sp>
      <p:sp>
        <p:nvSpPr>
          <p:cNvPr id="4" name="Slide Number Placeholder 3"/>
          <p:cNvSpPr>
            <a:spLocks noGrp="1"/>
          </p:cNvSpPr>
          <p:nvPr>
            <p:ph type="sldNum" sz="quarter" idx="12"/>
          </p:nvPr>
        </p:nvSpPr>
        <p:spPr/>
        <p:txBody>
          <a:bodyPr/>
          <a:lstStyle/>
          <a:p>
            <a:fld id="{453FAFCF-F7D5-411C-B22E-7AC91EE8297F}" type="slidenum">
              <a:rPr lang="en-US" smtClean="0"/>
              <a:pPr/>
              <a:t>39</a:t>
            </a:fld>
            <a:endParaRPr lang="en-US"/>
          </a:p>
        </p:txBody>
      </p:sp>
    </p:spTree>
    <p:extLst>
      <p:ext uri="{BB962C8B-B14F-4D97-AF65-F5344CB8AC3E}">
        <p14:creationId xmlns:p14="http://schemas.microsoft.com/office/powerpoint/2010/main" val="3711333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600" dirty="0">
                <a:solidFill>
                  <a:srgbClr val="FF6600"/>
                </a:solidFill>
              </a:rPr>
              <a:t>Homeless Services</a:t>
            </a:r>
            <a:br>
              <a:rPr lang="en-US" sz="4000" b="1" dirty="0">
                <a:solidFill>
                  <a:srgbClr val="FF6600"/>
                </a:solidFill>
                <a:latin typeface="Univers (W1)" charset="0"/>
                <a:ea typeface="Arial Unicode MS" pitchFamily="34" charset="-128"/>
                <a:cs typeface="Arial Unicode MS" pitchFamily="34" charset="-128"/>
              </a:rPr>
            </a:br>
            <a:r>
              <a:rPr lang="en-US" sz="2800" b="1" dirty="0">
                <a:solidFill>
                  <a:srgbClr val="FF6600"/>
                </a:solidFill>
                <a:ea typeface="Arial Unicode MS" pitchFamily="34" charset="-128"/>
                <a:cs typeface="Arial Unicode MS" pitchFamily="34" charset="-128"/>
              </a:rPr>
              <a:t>Homeless Services Coalition (HSC)</a:t>
            </a:r>
            <a:endParaRPr lang="en-US" dirty="0"/>
          </a:p>
        </p:txBody>
      </p:sp>
      <p:sp>
        <p:nvSpPr>
          <p:cNvPr id="4" name="Slide Number Placeholder 3"/>
          <p:cNvSpPr>
            <a:spLocks noGrp="1"/>
          </p:cNvSpPr>
          <p:nvPr>
            <p:ph type="sldNum" sz="quarter" idx="12"/>
          </p:nvPr>
        </p:nvSpPr>
        <p:spPr/>
        <p:txBody>
          <a:bodyPr/>
          <a:lstStyle/>
          <a:p>
            <a:fld id="{453FAFCF-F7D5-411C-B22E-7AC91EE8297F}" type="slidenum">
              <a:rPr lang="en-US" smtClean="0"/>
              <a:pPr/>
              <a:t>4</a:t>
            </a:fld>
            <a:endParaRPr lang="en-US"/>
          </a:p>
        </p:txBody>
      </p:sp>
      <p:sp>
        <p:nvSpPr>
          <p:cNvPr id="5" name="Content Placeholder 7"/>
          <p:cNvSpPr txBox="1">
            <a:spLocks/>
          </p:cNvSpPr>
          <p:nvPr/>
        </p:nvSpPr>
        <p:spPr bwMode="auto">
          <a:xfrm>
            <a:off x="533400" y="21336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sz="2400" kern="0" dirty="0"/>
              <a:t>Delaware County Continuum Of Care (CoC)</a:t>
            </a:r>
          </a:p>
          <a:p>
            <a:pPr lvl="1"/>
            <a:r>
              <a:rPr lang="en-US" sz="2400" kern="0" dirty="0"/>
              <a:t>Community planning system that addresses the needs of persons who are homeless or experiencing a housing crisis  </a:t>
            </a:r>
          </a:p>
          <a:p>
            <a:pPr lvl="1"/>
            <a:r>
              <a:rPr lang="en-US" sz="2400" kern="0" dirty="0"/>
              <a:t>Purpose is to coordinate a response to homelessness, and promote a community-wide commitment to the goal of ending homelessness </a:t>
            </a:r>
          </a:p>
          <a:p>
            <a:pPr lvl="1"/>
            <a:r>
              <a:rPr lang="en-US" sz="2400" kern="0" dirty="0"/>
              <a:t>The Delaware County CoC is known as the </a:t>
            </a:r>
          </a:p>
          <a:p>
            <a:pPr marL="457200" lvl="1" indent="0">
              <a:buFontTx/>
              <a:buNone/>
              <a:tabLst>
                <a:tab pos="803275" algn="l"/>
              </a:tabLst>
            </a:pPr>
            <a:r>
              <a:rPr lang="en-US" sz="2400" kern="0" dirty="0"/>
              <a:t>	Homeless Services Coalition (HSC)</a:t>
            </a:r>
          </a:p>
          <a:p>
            <a:endParaRPr lang="en-US" kern="0" dirty="0"/>
          </a:p>
        </p:txBody>
      </p:sp>
    </p:spTree>
    <p:extLst>
      <p:ext uri="{BB962C8B-B14F-4D97-AF65-F5344CB8AC3E}">
        <p14:creationId xmlns:p14="http://schemas.microsoft.com/office/powerpoint/2010/main" val="30674470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7CCC2-B404-4737-97E4-C1ABA65CB617}"/>
              </a:ext>
            </a:extLst>
          </p:cNvPr>
          <p:cNvSpPr>
            <a:spLocks noGrp="1"/>
          </p:cNvSpPr>
          <p:nvPr>
            <p:ph type="title"/>
          </p:nvPr>
        </p:nvSpPr>
        <p:spPr/>
        <p:txBody>
          <a:bodyPr/>
          <a:lstStyle/>
          <a:p>
            <a:pPr algn="l"/>
            <a:r>
              <a:rPr lang="en-US" dirty="0">
                <a:solidFill>
                  <a:srgbClr val="FF6600"/>
                </a:solidFill>
              </a:rPr>
              <a:t>Working Together …</a:t>
            </a:r>
            <a:br>
              <a:rPr lang="en-US" dirty="0">
                <a:solidFill>
                  <a:srgbClr val="FF6600"/>
                </a:solidFill>
              </a:rPr>
            </a:br>
            <a:endParaRPr lang="en-US" dirty="0">
              <a:solidFill>
                <a:srgbClr val="FF6600"/>
              </a:solidFill>
            </a:endParaRPr>
          </a:p>
        </p:txBody>
      </p:sp>
      <p:sp>
        <p:nvSpPr>
          <p:cNvPr id="3" name="Content Placeholder 2">
            <a:extLst>
              <a:ext uri="{FF2B5EF4-FFF2-40B4-BE49-F238E27FC236}">
                <a16:creationId xmlns:a16="http://schemas.microsoft.com/office/drawing/2014/main" id="{F279CBA3-0333-45D3-9A5F-04C5D9920BD0}"/>
              </a:ext>
            </a:extLst>
          </p:cNvPr>
          <p:cNvSpPr>
            <a:spLocks noGrp="1"/>
          </p:cNvSpPr>
          <p:nvPr>
            <p:ph idx="1"/>
          </p:nvPr>
        </p:nvSpPr>
        <p:spPr>
          <a:xfrm>
            <a:off x="685800" y="1828800"/>
            <a:ext cx="7765322" cy="4267200"/>
          </a:xfrm>
        </p:spPr>
        <p:txBody>
          <a:bodyPr>
            <a:normAutofit fontScale="92500"/>
          </a:bodyPr>
          <a:lstStyle/>
          <a:p>
            <a:r>
              <a:rPr lang="en-US" sz="2400" dirty="0"/>
              <a:t>You have vacant units …. We have a pool of ready-to-rent tenants = reduce marketing costs</a:t>
            </a:r>
          </a:p>
          <a:p>
            <a:r>
              <a:rPr lang="en-US" sz="2400" dirty="0"/>
              <a:t>Smart Renters – Tenants received PREP training</a:t>
            </a:r>
          </a:p>
          <a:p>
            <a:r>
              <a:rPr lang="en-US" sz="2400" dirty="0"/>
              <a:t>Help with security deposits</a:t>
            </a:r>
          </a:p>
          <a:p>
            <a:r>
              <a:rPr lang="en-US" sz="2400" dirty="0"/>
              <a:t>Provide rental subsidies; regular and timely payments</a:t>
            </a:r>
          </a:p>
          <a:p>
            <a:r>
              <a:rPr lang="en-US" sz="2400" dirty="0"/>
              <a:t>Supportive services/case managers</a:t>
            </a:r>
          </a:p>
          <a:p>
            <a:r>
              <a:rPr lang="en-US" sz="2400" dirty="0"/>
              <a:t>Regular home visits</a:t>
            </a:r>
          </a:p>
          <a:p>
            <a:r>
              <a:rPr lang="en-US" sz="2400" dirty="0"/>
              <a:t>Monitor unit condition; help prevent excessive damage</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04ED6E73-65A5-4C0F-8584-98F02E6A2E90}"/>
              </a:ext>
            </a:extLst>
          </p:cNvPr>
          <p:cNvSpPr>
            <a:spLocks noGrp="1"/>
          </p:cNvSpPr>
          <p:nvPr>
            <p:ph type="sldNum" sz="quarter" idx="12"/>
          </p:nvPr>
        </p:nvSpPr>
        <p:spPr/>
        <p:txBody>
          <a:bodyPr/>
          <a:lstStyle/>
          <a:p>
            <a:fld id="{453FAFCF-F7D5-411C-B22E-7AC91EE8297F}" type="slidenum">
              <a:rPr lang="en-US" smtClean="0"/>
              <a:pPr/>
              <a:t>40</a:t>
            </a:fld>
            <a:endParaRPr lang="en-US"/>
          </a:p>
        </p:txBody>
      </p:sp>
    </p:spTree>
    <p:extLst>
      <p:ext uri="{BB962C8B-B14F-4D97-AF65-F5344CB8AC3E}">
        <p14:creationId xmlns:p14="http://schemas.microsoft.com/office/powerpoint/2010/main" val="2747646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4062-DAC4-42CE-93E2-88887922C084}"/>
              </a:ext>
            </a:extLst>
          </p:cNvPr>
          <p:cNvSpPr>
            <a:spLocks noGrp="1"/>
          </p:cNvSpPr>
          <p:nvPr>
            <p:ph type="title"/>
          </p:nvPr>
        </p:nvSpPr>
        <p:spPr/>
        <p:txBody>
          <a:bodyPr/>
          <a:lstStyle/>
          <a:p>
            <a:pPr algn="l"/>
            <a:r>
              <a:rPr lang="en-US" dirty="0">
                <a:solidFill>
                  <a:srgbClr val="FF6600"/>
                </a:solidFill>
              </a:rPr>
              <a:t>Working Together</a:t>
            </a:r>
            <a:endParaRPr lang="en-US" dirty="0"/>
          </a:p>
        </p:txBody>
      </p:sp>
      <p:sp>
        <p:nvSpPr>
          <p:cNvPr id="3" name="Content Placeholder 2">
            <a:extLst>
              <a:ext uri="{FF2B5EF4-FFF2-40B4-BE49-F238E27FC236}">
                <a16:creationId xmlns:a16="http://schemas.microsoft.com/office/drawing/2014/main" id="{A95E0D18-F5C8-4226-A7E6-DBC553A56804}"/>
              </a:ext>
            </a:extLst>
          </p:cNvPr>
          <p:cNvSpPr>
            <a:spLocks noGrp="1"/>
          </p:cNvSpPr>
          <p:nvPr>
            <p:ph idx="1"/>
          </p:nvPr>
        </p:nvSpPr>
        <p:spPr>
          <a:xfrm>
            <a:off x="685346" y="2096064"/>
            <a:ext cx="7765322" cy="3923736"/>
          </a:xfrm>
        </p:spPr>
        <p:txBody>
          <a:bodyPr>
            <a:normAutofit lnSpcReduction="10000"/>
          </a:bodyPr>
          <a:lstStyle/>
          <a:p>
            <a:r>
              <a:rPr lang="en-US" sz="2400" dirty="0"/>
              <a:t>Neutral party to mediate problems</a:t>
            </a:r>
          </a:p>
          <a:p>
            <a:r>
              <a:rPr lang="en-US" sz="2400" dirty="0"/>
              <a:t>Ongoing housing counseling and money management</a:t>
            </a:r>
          </a:p>
          <a:p>
            <a:r>
              <a:rPr lang="en-US" sz="2400" dirty="0"/>
              <a:t>Gives you a chance to help others … everyone deserves safe and affordable housing</a:t>
            </a:r>
          </a:p>
          <a:p>
            <a:r>
              <a:rPr lang="en-US" sz="2400" dirty="0"/>
              <a:t>Your help and support is crucial in our goals to ending homelessness in Delaware County</a:t>
            </a:r>
          </a:p>
          <a:p>
            <a:r>
              <a:rPr lang="en-US" sz="2400" b="1" dirty="0">
                <a:solidFill>
                  <a:srgbClr val="00FF00"/>
                </a:solidFill>
              </a:rPr>
              <a:t>Landlord Relief Fund – New program</a:t>
            </a:r>
          </a:p>
        </p:txBody>
      </p:sp>
      <p:sp>
        <p:nvSpPr>
          <p:cNvPr id="4" name="Slide Number Placeholder 3">
            <a:extLst>
              <a:ext uri="{FF2B5EF4-FFF2-40B4-BE49-F238E27FC236}">
                <a16:creationId xmlns:a16="http://schemas.microsoft.com/office/drawing/2014/main" id="{00C88D92-2EA9-416B-9FA1-86774A0338C3}"/>
              </a:ext>
            </a:extLst>
          </p:cNvPr>
          <p:cNvSpPr>
            <a:spLocks noGrp="1"/>
          </p:cNvSpPr>
          <p:nvPr>
            <p:ph type="sldNum" sz="quarter" idx="12"/>
          </p:nvPr>
        </p:nvSpPr>
        <p:spPr/>
        <p:txBody>
          <a:bodyPr/>
          <a:lstStyle/>
          <a:p>
            <a:fld id="{453FAFCF-F7D5-411C-B22E-7AC91EE8297F}" type="slidenum">
              <a:rPr lang="en-US" smtClean="0"/>
              <a:pPr/>
              <a:t>41</a:t>
            </a:fld>
            <a:endParaRPr lang="en-US"/>
          </a:p>
        </p:txBody>
      </p:sp>
    </p:spTree>
    <p:extLst>
      <p:ext uri="{BB962C8B-B14F-4D97-AF65-F5344CB8AC3E}">
        <p14:creationId xmlns:p14="http://schemas.microsoft.com/office/powerpoint/2010/main" val="18619797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07ED3-4DCF-482D-BFD2-F95BC4B06B34}"/>
              </a:ext>
            </a:extLst>
          </p:cNvPr>
          <p:cNvSpPr>
            <a:spLocks noGrp="1"/>
          </p:cNvSpPr>
          <p:nvPr>
            <p:ph type="title"/>
          </p:nvPr>
        </p:nvSpPr>
        <p:spPr>
          <a:xfrm>
            <a:off x="685347" y="609601"/>
            <a:ext cx="7765321" cy="761999"/>
          </a:xfrm>
        </p:spPr>
        <p:txBody>
          <a:bodyPr>
            <a:normAutofit fontScale="90000"/>
          </a:bodyPr>
          <a:lstStyle/>
          <a:p>
            <a:pPr lvl="0" algn="l">
              <a:lnSpc>
                <a:spcPct val="120000"/>
              </a:lnSpc>
              <a:spcBef>
                <a:spcPts val="1000"/>
              </a:spcBef>
            </a:pPr>
            <a:br>
              <a:rPr lang="en-US" dirty="0">
                <a:solidFill>
                  <a:srgbClr val="FF6600"/>
                </a:solidFill>
              </a:rPr>
            </a:br>
            <a:r>
              <a:rPr lang="en-US" dirty="0">
                <a:solidFill>
                  <a:srgbClr val="00FF00"/>
                </a:solidFill>
              </a:rPr>
              <a:t>Landlord Relief Fund (LRF)</a:t>
            </a:r>
            <a:br>
              <a:rPr lang="en-US" dirty="0">
                <a:solidFill>
                  <a:srgbClr val="00FF00"/>
                </a:solidFill>
              </a:rPr>
            </a:br>
            <a:endParaRPr lang="en-US" dirty="0">
              <a:solidFill>
                <a:srgbClr val="00FF00"/>
              </a:solidFill>
            </a:endParaRPr>
          </a:p>
        </p:txBody>
      </p:sp>
      <p:sp>
        <p:nvSpPr>
          <p:cNvPr id="3" name="Content Placeholder 2">
            <a:extLst>
              <a:ext uri="{FF2B5EF4-FFF2-40B4-BE49-F238E27FC236}">
                <a16:creationId xmlns:a16="http://schemas.microsoft.com/office/drawing/2014/main" id="{4765B0FD-B917-4C10-B57F-2F1AD47ACCCA}"/>
              </a:ext>
            </a:extLst>
          </p:cNvPr>
          <p:cNvSpPr>
            <a:spLocks noGrp="1"/>
          </p:cNvSpPr>
          <p:nvPr>
            <p:ph idx="1"/>
          </p:nvPr>
        </p:nvSpPr>
        <p:spPr>
          <a:xfrm>
            <a:off x="685800" y="1905000"/>
            <a:ext cx="7765322" cy="4343400"/>
          </a:xfrm>
        </p:spPr>
        <p:txBody>
          <a:bodyPr>
            <a:normAutofit fontScale="85000" lnSpcReduction="20000"/>
          </a:bodyPr>
          <a:lstStyle/>
          <a:p>
            <a:r>
              <a:rPr lang="en-US" sz="2800" dirty="0">
                <a:solidFill>
                  <a:prstClr val="white"/>
                </a:solidFill>
              </a:rPr>
              <a:t>New Pilot Program to support landlord involvement by forging new partnerships and maintaining existing relationships </a:t>
            </a:r>
          </a:p>
          <a:p>
            <a:r>
              <a:rPr lang="en-US" sz="2800" dirty="0">
                <a:solidFill>
                  <a:prstClr val="white"/>
                </a:solidFill>
              </a:rPr>
              <a:t>Promotes housing stability and successful tenancy</a:t>
            </a:r>
          </a:p>
          <a:p>
            <a:r>
              <a:rPr lang="en-US" sz="2800" dirty="0">
                <a:solidFill>
                  <a:prstClr val="white"/>
                </a:solidFill>
              </a:rPr>
              <a:t>Rapid Rehousing and Permanent Supportive Housing participants </a:t>
            </a:r>
            <a:endParaRPr lang="en-US" sz="2800" dirty="0">
              <a:effectLst/>
            </a:endParaRPr>
          </a:p>
          <a:p>
            <a:r>
              <a:rPr lang="en-US" sz="2800" b="1" dirty="0">
                <a:solidFill>
                  <a:srgbClr val="00FF00"/>
                </a:solidFill>
                <a:effectLst/>
              </a:rPr>
              <a:t> Projected start date =  July 1, 2019</a:t>
            </a:r>
          </a:p>
          <a:p>
            <a:r>
              <a:rPr lang="en-US" sz="2800" dirty="0">
                <a:effectLst/>
              </a:rPr>
              <a:t> Complete a claim form with program case manager</a:t>
            </a:r>
          </a:p>
          <a:p>
            <a:r>
              <a:rPr lang="en-US" sz="2800" dirty="0">
                <a:effectLst/>
              </a:rPr>
              <a:t>Decisions made within 15 business days</a:t>
            </a:r>
          </a:p>
          <a:p>
            <a:pPr marL="0" indent="0">
              <a:buNone/>
            </a:pPr>
            <a:endParaRPr lang="en-US" dirty="0">
              <a:effectLst/>
            </a:endParaRPr>
          </a:p>
          <a:p>
            <a:endParaRPr lang="en-US" dirty="0"/>
          </a:p>
        </p:txBody>
      </p:sp>
      <p:sp>
        <p:nvSpPr>
          <p:cNvPr id="4" name="Slide Number Placeholder 3">
            <a:extLst>
              <a:ext uri="{FF2B5EF4-FFF2-40B4-BE49-F238E27FC236}">
                <a16:creationId xmlns:a16="http://schemas.microsoft.com/office/drawing/2014/main" id="{D9BC11DF-2065-4B37-8E55-877E6849B3BF}"/>
              </a:ext>
            </a:extLst>
          </p:cNvPr>
          <p:cNvSpPr>
            <a:spLocks noGrp="1"/>
          </p:cNvSpPr>
          <p:nvPr>
            <p:ph type="sldNum" sz="quarter" idx="12"/>
          </p:nvPr>
        </p:nvSpPr>
        <p:spPr/>
        <p:txBody>
          <a:bodyPr/>
          <a:lstStyle/>
          <a:p>
            <a:fld id="{453FAFCF-F7D5-411C-B22E-7AC91EE8297F}" type="slidenum">
              <a:rPr lang="en-US" smtClean="0"/>
              <a:pPr/>
              <a:t>42</a:t>
            </a:fld>
            <a:endParaRPr lang="en-US"/>
          </a:p>
        </p:txBody>
      </p:sp>
    </p:spTree>
    <p:extLst>
      <p:ext uri="{BB962C8B-B14F-4D97-AF65-F5344CB8AC3E}">
        <p14:creationId xmlns:p14="http://schemas.microsoft.com/office/powerpoint/2010/main" val="12065671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BF34D-2B3A-45DD-89C7-5996220480E7}"/>
              </a:ext>
            </a:extLst>
          </p:cNvPr>
          <p:cNvSpPr>
            <a:spLocks noGrp="1"/>
          </p:cNvSpPr>
          <p:nvPr>
            <p:ph type="title"/>
          </p:nvPr>
        </p:nvSpPr>
        <p:spPr/>
        <p:txBody>
          <a:bodyPr/>
          <a:lstStyle/>
          <a:p>
            <a:pPr algn="l"/>
            <a:r>
              <a:rPr lang="en-US" dirty="0">
                <a:solidFill>
                  <a:srgbClr val="00FF00"/>
                </a:solidFill>
              </a:rPr>
              <a:t>Landlord Relief Fund (LRF)</a:t>
            </a:r>
            <a:br>
              <a:rPr lang="en-US" dirty="0">
                <a:solidFill>
                  <a:srgbClr val="00FF00"/>
                </a:solidFill>
              </a:rPr>
            </a:br>
            <a:endParaRPr lang="en-US" dirty="0">
              <a:solidFill>
                <a:srgbClr val="00FF00"/>
              </a:solidFill>
            </a:endParaRPr>
          </a:p>
        </p:txBody>
      </p:sp>
      <p:sp>
        <p:nvSpPr>
          <p:cNvPr id="3" name="Content Placeholder 2">
            <a:extLst>
              <a:ext uri="{FF2B5EF4-FFF2-40B4-BE49-F238E27FC236}">
                <a16:creationId xmlns:a16="http://schemas.microsoft.com/office/drawing/2014/main" id="{6A5906B3-7AE4-4C02-9F35-C0C26AA47F3C}"/>
              </a:ext>
            </a:extLst>
          </p:cNvPr>
          <p:cNvSpPr>
            <a:spLocks noGrp="1"/>
          </p:cNvSpPr>
          <p:nvPr>
            <p:ph idx="1"/>
          </p:nvPr>
        </p:nvSpPr>
        <p:spPr>
          <a:xfrm>
            <a:off x="533400" y="1371600"/>
            <a:ext cx="7765322" cy="4876800"/>
          </a:xfrm>
        </p:spPr>
        <p:txBody>
          <a:bodyPr>
            <a:normAutofit fontScale="70000" lnSpcReduction="20000"/>
          </a:bodyPr>
          <a:lstStyle/>
          <a:p>
            <a:endParaRPr lang="en-US" dirty="0"/>
          </a:p>
          <a:p>
            <a:pPr marL="0" indent="0">
              <a:buNone/>
            </a:pPr>
            <a:r>
              <a:rPr lang="en-US" sz="2800" dirty="0"/>
              <a:t>Provides financial assistance/reimbursement to landlords or property owners who are faced with the following situations:</a:t>
            </a:r>
          </a:p>
          <a:p>
            <a:endParaRPr lang="en-US" sz="2800" dirty="0"/>
          </a:p>
          <a:p>
            <a:r>
              <a:rPr lang="en-US" sz="2800" dirty="0"/>
              <a:t>Excessive property damage (damage that is beyond normal use and after security deposit is applied)</a:t>
            </a:r>
          </a:p>
          <a:p>
            <a:r>
              <a:rPr lang="en-US" sz="2800" dirty="0"/>
              <a:t>Unpaid rent reimbursement due to abandoned units, rental arrears, evictions</a:t>
            </a:r>
          </a:p>
          <a:p>
            <a:r>
              <a:rPr lang="en-US" sz="2800" dirty="0"/>
              <a:t>Court fees when eviction/possession is the “last resort”</a:t>
            </a:r>
          </a:p>
          <a:p>
            <a:r>
              <a:rPr lang="en-US" sz="2800" dirty="0"/>
              <a:t>Arrears for former program participants (within 12 months post discharge)</a:t>
            </a:r>
          </a:p>
          <a:p>
            <a:r>
              <a:rPr lang="en-US" sz="2800" dirty="0"/>
              <a:t>Other situations to be considered on a case by case basis</a:t>
            </a:r>
          </a:p>
          <a:p>
            <a:endParaRPr lang="en-US" dirty="0"/>
          </a:p>
        </p:txBody>
      </p:sp>
      <p:sp>
        <p:nvSpPr>
          <p:cNvPr id="4" name="Slide Number Placeholder 3">
            <a:extLst>
              <a:ext uri="{FF2B5EF4-FFF2-40B4-BE49-F238E27FC236}">
                <a16:creationId xmlns:a16="http://schemas.microsoft.com/office/drawing/2014/main" id="{1D56322B-AE65-45DE-908A-29130AD9DDA8}"/>
              </a:ext>
            </a:extLst>
          </p:cNvPr>
          <p:cNvSpPr>
            <a:spLocks noGrp="1"/>
          </p:cNvSpPr>
          <p:nvPr>
            <p:ph type="sldNum" sz="quarter" idx="12"/>
          </p:nvPr>
        </p:nvSpPr>
        <p:spPr/>
        <p:txBody>
          <a:bodyPr/>
          <a:lstStyle/>
          <a:p>
            <a:fld id="{453FAFCF-F7D5-411C-B22E-7AC91EE8297F}" type="slidenum">
              <a:rPr lang="en-US" smtClean="0"/>
              <a:pPr/>
              <a:t>43</a:t>
            </a:fld>
            <a:endParaRPr lang="en-US"/>
          </a:p>
        </p:txBody>
      </p:sp>
    </p:spTree>
    <p:extLst>
      <p:ext uri="{BB962C8B-B14F-4D97-AF65-F5344CB8AC3E}">
        <p14:creationId xmlns:p14="http://schemas.microsoft.com/office/powerpoint/2010/main" val="42846762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A6469-A831-4299-ADE0-C467822A4F3A}"/>
              </a:ext>
            </a:extLst>
          </p:cNvPr>
          <p:cNvSpPr>
            <a:spLocks noGrp="1"/>
          </p:cNvSpPr>
          <p:nvPr>
            <p:ph type="title"/>
          </p:nvPr>
        </p:nvSpPr>
        <p:spPr/>
        <p:txBody>
          <a:bodyPr/>
          <a:lstStyle/>
          <a:p>
            <a:r>
              <a:rPr lang="en-US" dirty="0">
                <a:solidFill>
                  <a:srgbClr val="FF6600"/>
                </a:solidFill>
              </a:rPr>
              <a:t>Working Together</a:t>
            </a:r>
          </a:p>
        </p:txBody>
      </p:sp>
      <p:sp>
        <p:nvSpPr>
          <p:cNvPr id="3" name="Content Placeholder 2">
            <a:extLst>
              <a:ext uri="{FF2B5EF4-FFF2-40B4-BE49-F238E27FC236}">
                <a16:creationId xmlns:a16="http://schemas.microsoft.com/office/drawing/2014/main" id="{0BE11C9C-1ABC-4F90-B5F9-D0FA1F22B671}"/>
              </a:ext>
            </a:extLst>
          </p:cNvPr>
          <p:cNvSpPr>
            <a:spLocks noGrp="1"/>
          </p:cNvSpPr>
          <p:nvPr>
            <p:ph idx="1"/>
          </p:nvPr>
        </p:nvSpPr>
        <p:spPr>
          <a:xfrm>
            <a:off x="609600" y="1981200"/>
            <a:ext cx="7765322" cy="3466536"/>
          </a:xfrm>
        </p:spPr>
        <p:txBody>
          <a:bodyPr>
            <a:normAutofit lnSpcReduction="10000"/>
          </a:bodyPr>
          <a:lstStyle/>
          <a:p>
            <a:pPr marL="0" indent="0" algn="ctr">
              <a:buNone/>
            </a:pPr>
            <a:r>
              <a:rPr lang="en-US" sz="6000" dirty="0"/>
              <a:t>Other ideas?</a:t>
            </a:r>
          </a:p>
          <a:p>
            <a:pPr marL="0" indent="0" algn="ctr">
              <a:buNone/>
            </a:pPr>
            <a:endParaRPr lang="en-US" sz="6000" dirty="0"/>
          </a:p>
          <a:p>
            <a:pPr marL="0" indent="0" algn="ctr">
              <a:buNone/>
            </a:pPr>
            <a:r>
              <a:rPr lang="en-US" sz="6000" dirty="0"/>
              <a:t>Thank you!!!</a:t>
            </a:r>
          </a:p>
        </p:txBody>
      </p:sp>
      <p:sp>
        <p:nvSpPr>
          <p:cNvPr id="4" name="Slide Number Placeholder 3">
            <a:extLst>
              <a:ext uri="{FF2B5EF4-FFF2-40B4-BE49-F238E27FC236}">
                <a16:creationId xmlns:a16="http://schemas.microsoft.com/office/drawing/2014/main" id="{DEE572F8-05FC-4B98-B93C-B563B4FC7A12}"/>
              </a:ext>
            </a:extLst>
          </p:cNvPr>
          <p:cNvSpPr>
            <a:spLocks noGrp="1"/>
          </p:cNvSpPr>
          <p:nvPr>
            <p:ph type="sldNum" sz="quarter" idx="12"/>
          </p:nvPr>
        </p:nvSpPr>
        <p:spPr/>
        <p:txBody>
          <a:bodyPr/>
          <a:lstStyle/>
          <a:p>
            <a:fld id="{453FAFCF-F7D5-411C-B22E-7AC91EE8297F}" type="slidenum">
              <a:rPr lang="en-US" smtClean="0"/>
              <a:pPr/>
              <a:t>44</a:t>
            </a:fld>
            <a:endParaRPr lang="en-US"/>
          </a:p>
        </p:txBody>
      </p:sp>
    </p:spTree>
    <p:extLst>
      <p:ext uri="{BB962C8B-B14F-4D97-AF65-F5344CB8AC3E}">
        <p14:creationId xmlns:p14="http://schemas.microsoft.com/office/powerpoint/2010/main" val="2069924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solidFill>
                  <a:srgbClr val="FF6600"/>
                </a:solidFill>
              </a:rPr>
              <a:t>Homeless Services</a:t>
            </a:r>
            <a:endParaRPr lang="en-US" dirty="0"/>
          </a:p>
        </p:txBody>
      </p:sp>
      <p:sp>
        <p:nvSpPr>
          <p:cNvPr id="3" name="Content Placeholder 2"/>
          <p:cNvSpPr>
            <a:spLocks noGrp="1"/>
          </p:cNvSpPr>
          <p:nvPr>
            <p:ph idx="1"/>
          </p:nvPr>
        </p:nvSpPr>
        <p:spPr>
          <a:xfrm>
            <a:off x="693332" y="1762250"/>
            <a:ext cx="7772400" cy="4114800"/>
          </a:xfrm>
        </p:spPr>
        <p:txBody>
          <a:bodyPr>
            <a:noAutofit/>
          </a:bodyPr>
          <a:lstStyle/>
          <a:p>
            <a:pPr marL="0" indent="0">
              <a:buNone/>
            </a:pPr>
            <a:r>
              <a:rPr lang="en-US" sz="2400" u="sng" dirty="0"/>
              <a:t>HSC Mission and Vision</a:t>
            </a:r>
          </a:p>
          <a:p>
            <a:pPr marL="0" indent="0">
              <a:buNone/>
            </a:pPr>
            <a:endParaRPr lang="en-US" sz="2400" dirty="0"/>
          </a:p>
          <a:p>
            <a:r>
              <a:rPr lang="en-US" sz="2400" dirty="0"/>
              <a:t>Operate an integrated community-based support system which prevents homelessness and provides the necessary resources and opportunities to end homelessness for everyone.</a:t>
            </a:r>
          </a:p>
          <a:p>
            <a:r>
              <a:rPr lang="en-US" sz="2400" dirty="0"/>
              <a:t>Provide individualized, trauma informed, client-centered solutions to those who are experiencing a housing crisis using 3 essential approaches.</a:t>
            </a:r>
          </a:p>
        </p:txBody>
      </p:sp>
      <p:sp>
        <p:nvSpPr>
          <p:cNvPr id="4" name="Slide Number Placeholder 3"/>
          <p:cNvSpPr>
            <a:spLocks noGrp="1"/>
          </p:cNvSpPr>
          <p:nvPr>
            <p:ph type="sldNum" sz="quarter" idx="12"/>
          </p:nvPr>
        </p:nvSpPr>
        <p:spPr/>
        <p:txBody>
          <a:bodyPr/>
          <a:lstStyle/>
          <a:p>
            <a:fld id="{453FAFCF-F7D5-411C-B22E-7AC91EE8297F}" type="slidenum">
              <a:rPr lang="en-US" smtClean="0"/>
              <a:pPr/>
              <a:t>5</a:t>
            </a:fld>
            <a:endParaRPr lang="en-US"/>
          </a:p>
        </p:txBody>
      </p:sp>
      <p:pic>
        <p:nvPicPr>
          <p:cNvPr id="10" name="Picture 9" descr="MC900439612[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762000"/>
            <a:ext cx="2743200" cy="1353820"/>
          </a:xfrm>
          <a:prstGeom prst="rect">
            <a:avLst/>
          </a:prstGeom>
          <a:noFill/>
          <a:ln>
            <a:noFill/>
          </a:ln>
        </p:spPr>
      </p:pic>
    </p:spTree>
    <p:extLst>
      <p:ext uri="{BB962C8B-B14F-4D97-AF65-F5344CB8AC3E}">
        <p14:creationId xmlns:p14="http://schemas.microsoft.com/office/powerpoint/2010/main" val="1745900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600" dirty="0">
                <a:solidFill>
                  <a:srgbClr val="FF6600"/>
                </a:solidFill>
              </a:rPr>
              <a:t>Homeless Services</a:t>
            </a:r>
            <a:br>
              <a:rPr lang="en-US" sz="4000" b="1" dirty="0">
                <a:solidFill>
                  <a:srgbClr val="FF6600"/>
                </a:solidFill>
                <a:latin typeface="Univers (W1)" charset="0"/>
                <a:ea typeface="Arial Unicode MS" pitchFamily="34" charset="-128"/>
                <a:cs typeface="Arial Unicode MS" pitchFamily="34" charset="-128"/>
              </a:rPr>
            </a:br>
            <a:endParaRPr lang="en-US" dirty="0"/>
          </a:p>
        </p:txBody>
      </p:sp>
      <p:sp>
        <p:nvSpPr>
          <p:cNvPr id="3" name="Content Placeholder 2"/>
          <p:cNvSpPr>
            <a:spLocks noGrp="1"/>
          </p:cNvSpPr>
          <p:nvPr>
            <p:ph idx="1"/>
          </p:nvPr>
        </p:nvSpPr>
        <p:spPr>
          <a:xfrm>
            <a:off x="782252" y="1676400"/>
            <a:ext cx="7127875" cy="3810000"/>
          </a:xfrm>
        </p:spPr>
        <p:txBody>
          <a:bodyPr>
            <a:noAutofit/>
          </a:bodyPr>
          <a:lstStyle/>
          <a:p>
            <a:pPr marL="0" indent="0">
              <a:buNone/>
            </a:pPr>
            <a:r>
              <a:rPr lang="en-US" sz="2400" u="sng" dirty="0"/>
              <a:t>3 Essential Approaches</a:t>
            </a:r>
            <a:r>
              <a:rPr lang="en-US" sz="2400" dirty="0"/>
              <a:t>:</a:t>
            </a:r>
          </a:p>
          <a:p>
            <a:pPr marL="0" indent="0">
              <a:buNone/>
            </a:pPr>
            <a:endParaRPr lang="en-US" sz="2400" dirty="0"/>
          </a:p>
          <a:p>
            <a:r>
              <a:rPr lang="en-US" sz="2400" dirty="0"/>
              <a:t>Prevent homelessness whenever possible</a:t>
            </a:r>
          </a:p>
          <a:p>
            <a:r>
              <a:rPr lang="en-US" sz="2400" dirty="0"/>
              <a:t>Rapidly re-house people when homelessness cannot be prevented</a:t>
            </a:r>
          </a:p>
          <a:p>
            <a:r>
              <a:rPr lang="en-US" sz="2400" dirty="0"/>
              <a:t>Provide wraparound services that promote housing stability and self-sufficiency</a:t>
            </a:r>
          </a:p>
        </p:txBody>
      </p:sp>
      <p:sp>
        <p:nvSpPr>
          <p:cNvPr id="4" name="Slide Number Placeholder 3"/>
          <p:cNvSpPr>
            <a:spLocks noGrp="1"/>
          </p:cNvSpPr>
          <p:nvPr>
            <p:ph type="sldNum" sz="quarter" idx="12"/>
          </p:nvPr>
        </p:nvSpPr>
        <p:spPr/>
        <p:txBody>
          <a:bodyPr/>
          <a:lstStyle/>
          <a:p>
            <a:fld id="{453FAFCF-F7D5-411C-B22E-7AC91EE8297F}" type="slidenum">
              <a:rPr lang="en-US" smtClean="0"/>
              <a:pPr/>
              <a:t>6</a:t>
            </a:fld>
            <a:endParaRPr lang="en-US" dirty="0"/>
          </a:p>
        </p:txBody>
      </p:sp>
    </p:spTree>
    <p:extLst>
      <p:ext uri="{BB962C8B-B14F-4D97-AF65-F5344CB8AC3E}">
        <p14:creationId xmlns:p14="http://schemas.microsoft.com/office/powerpoint/2010/main" val="1429581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416800" cy="1143000"/>
          </a:xfrm>
        </p:spPr>
        <p:txBody>
          <a:bodyPr/>
          <a:lstStyle/>
          <a:p>
            <a:pPr algn="l"/>
            <a:r>
              <a:rPr lang="en-US" dirty="0">
                <a:solidFill>
                  <a:srgbClr val="FF6600"/>
                </a:solidFill>
              </a:rPr>
              <a:t>Homeless Services</a:t>
            </a:r>
          </a:p>
        </p:txBody>
      </p:sp>
      <p:sp>
        <p:nvSpPr>
          <p:cNvPr id="3" name="Content Placeholder 2"/>
          <p:cNvSpPr>
            <a:spLocks noGrp="1"/>
          </p:cNvSpPr>
          <p:nvPr>
            <p:ph idx="1"/>
          </p:nvPr>
        </p:nvSpPr>
        <p:spPr>
          <a:xfrm>
            <a:off x="621323" y="1752600"/>
            <a:ext cx="7924800" cy="4495800"/>
          </a:xfrm>
        </p:spPr>
        <p:txBody>
          <a:bodyPr>
            <a:normAutofit lnSpcReduction="10000"/>
          </a:bodyPr>
          <a:lstStyle/>
          <a:p>
            <a:pPr marL="0" indent="0">
              <a:buNone/>
            </a:pPr>
            <a:r>
              <a:rPr lang="en-US" sz="2400" dirty="0"/>
              <a:t>A Snap Shot….</a:t>
            </a:r>
          </a:p>
          <a:p>
            <a:pPr marL="0" indent="0">
              <a:buNone/>
            </a:pPr>
            <a:r>
              <a:rPr lang="en-US" sz="2400" dirty="0"/>
              <a:t>Point-in-Time (PIT) Count on 1/23/19</a:t>
            </a:r>
          </a:p>
          <a:p>
            <a:pPr marL="0" indent="0">
              <a:buNone/>
            </a:pPr>
            <a:endParaRPr lang="en-US" sz="2400" dirty="0"/>
          </a:p>
          <a:p>
            <a:pPr marL="0" indent="0">
              <a:buNone/>
            </a:pPr>
            <a:r>
              <a:rPr lang="en-US" sz="2400" dirty="0"/>
              <a:t>400 Homeless persons counted in Emergency Shelter and Transitional Housing programs and on the street  (25% decrease since 2012)</a:t>
            </a:r>
          </a:p>
          <a:p>
            <a:pPr marL="0" indent="0">
              <a:buNone/>
            </a:pPr>
            <a:endParaRPr lang="en-US" sz="2400" dirty="0"/>
          </a:p>
          <a:p>
            <a:r>
              <a:rPr lang="en-US" sz="2400" dirty="0"/>
              <a:t> 223 Single Adults (48 unsheltered/street)</a:t>
            </a:r>
          </a:p>
          <a:p>
            <a:r>
              <a:rPr lang="en-US" sz="2400" dirty="0"/>
              <a:t>177 Persons in Households with Children </a:t>
            </a:r>
          </a:p>
          <a:p>
            <a:endParaRPr lang="en-US" sz="2400" dirty="0"/>
          </a:p>
          <a:p>
            <a:pPr marL="0" indent="0">
              <a:buNone/>
            </a:pPr>
            <a:endParaRPr lang="en-US" sz="2400" dirty="0"/>
          </a:p>
          <a:p>
            <a:pPr marL="0" indent="0">
              <a:buNone/>
            </a:pPr>
            <a:endParaRPr lang="en-US" dirty="0"/>
          </a:p>
        </p:txBody>
      </p:sp>
      <p:sp>
        <p:nvSpPr>
          <p:cNvPr id="4" name="Slide Number Placeholder 3"/>
          <p:cNvSpPr>
            <a:spLocks noGrp="1"/>
          </p:cNvSpPr>
          <p:nvPr>
            <p:ph type="sldNum" sz="quarter" idx="12"/>
          </p:nvPr>
        </p:nvSpPr>
        <p:spPr/>
        <p:txBody>
          <a:bodyPr/>
          <a:lstStyle/>
          <a:p>
            <a:fld id="{453FAFCF-F7D5-411C-B22E-7AC91EE8297F}" type="slidenum">
              <a:rPr lang="en-US" smtClean="0"/>
              <a:pPr/>
              <a:t>7</a:t>
            </a:fld>
            <a:endParaRPr lang="en-US"/>
          </a:p>
        </p:txBody>
      </p:sp>
    </p:spTree>
    <p:extLst>
      <p:ext uri="{BB962C8B-B14F-4D97-AF65-F5344CB8AC3E}">
        <p14:creationId xmlns:p14="http://schemas.microsoft.com/office/powerpoint/2010/main" val="3812603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CB0F4-46C7-4B12-9B38-C12310328927}"/>
              </a:ext>
            </a:extLst>
          </p:cNvPr>
          <p:cNvSpPr>
            <a:spLocks noGrp="1"/>
          </p:cNvSpPr>
          <p:nvPr>
            <p:ph type="title"/>
          </p:nvPr>
        </p:nvSpPr>
        <p:spPr/>
        <p:txBody>
          <a:bodyPr/>
          <a:lstStyle/>
          <a:p>
            <a:pPr algn="l"/>
            <a:r>
              <a:rPr lang="en-US" dirty="0">
                <a:solidFill>
                  <a:srgbClr val="FF6600"/>
                </a:solidFill>
              </a:rPr>
              <a:t>Homeless Services</a:t>
            </a:r>
          </a:p>
        </p:txBody>
      </p:sp>
      <p:sp>
        <p:nvSpPr>
          <p:cNvPr id="3" name="Content Placeholder 2">
            <a:extLst>
              <a:ext uri="{FF2B5EF4-FFF2-40B4-BE49-F238E27FC236}">
                <a16:creationId xmlns:a16="http://schemas.microsoft.com/office/drawing/2014/main" id="{F4F3301A-7DEB-4783-A0F6-DBE89191B04A}"/>
              </a:ext>
            </a:extLst>
          </p:cNvPr>
          <p:cNvSpPr>
            <a:spLocks noGrp="1"/>
          </p:cNvSpPr>
          <p:nvPr>
            <p:ph idx="1"/>
          </p:nvPr>
        </p:nvSpPr>
        <p:spPr>
          <a:xfrm>
            <a:off x="1066800" y="1752600"/>
            <a:ext cx="6934200" cy="4114800"/>
          </a:xfrm>
        </p:spPr>
        <p:txBody>
          <a:bodyPr>
            <a:noAutofit/>
          </a:bodyPr>
          <a:lstStyle/>
          <a:p>
            <a:r>
              <a:rPr lang="en-US" sz="2400" dirty="0"/>
              <a:t>327 Emergency Shelter beds</a:t>
            </a:r>
          </a:p>
          <a:p>
            <a:pPr marL="0" indent="0">
              <a:buNone/>
            </a:pPr>
            <a:r>
              <a:rPr lang="en-US" sz="2400" dirty="0"/>
              <a:t>	161 - Single adults </a:t>
            </a:r>
          </a:p>
          <a:p>
            <a:pPr marL="0" indent="0">
              <a:buNone/>
            </a:pPr>
            <a:r>
              <a:rPr lang="en-US" sz="2400" dirty="0"/>
              <a:t>	166 - Families with Children </a:t>
            </a:r>
          </a:p>
          <a:p>
            <a:r>
              <a:rPr lang="en-US" sz="2400" dirty="0"/>
              <a:t>79 Transitional Housing beds</a:t>
            </a:r>
          </a:p>
          <a:p>
            <a:pPr marL="0" indent="0">
              <a:buNone/>
            </a:pPr>
            <a:r>
              <a:rPr lang="en-US" sz="2400" dirty="0"/>
              <a:t>	33 – Single Adults</a:t>
            </a:r>
          </a:p>
          <a:p>
            <a:pPr marL="0" indent="0">
              <a:buNone/>
            </a:pPr>
            <a:r>
              <a:rPr lang="en-US" sz="2400" dirty="0"/>
              <a:t>	46 – Families with Children </a:t>
            </a:r>
          </a:p>
          <a:p>
            <a:r>
              <a:rPr lang="en-US" sz="2400" dirty="0"/>
              <a:t>663 Permanent Housing beds</a:t>
            </a:r>
          </a:p>
        </p:txBody>
      </p:sp>
      <p:sp>
        <p:nvSpPr>
          <p:cNvPr id="4" name="Slide Number Placeholder 3">
            <a:extLst>
              <a:ext uri="{FF2B5EF4-FFF2-40B4-BE49-F238E27FC236}">
                <a16:creationId xmlns:a16="http://schemas.microsoft.com/office/drawing/2014/main" id="{7892FA3E-5E22-48AB-9E10-9D6C648FC584}"/>
              </a:ext>
            </a:extLst>
          </p:cNvPr>
          <p:cNvSpPr>
            <a:spLocks noGrp="1"/>
          </p:cNvSpPr>
          <p:nvPr>
            <p:ph type="sldNum" sz="quarter" idx="12"/>
          </p:nvPr>
        </p:nvSpPr>
        <p:spPr/>
        <p:txBody>
          <a:bodyPr/>
          <a:lstStyle/>
          <a:p>
            <a:fld id="{453FAFCF-F7D5-411C-B22E-7AC91EE8297F}" type="slidenum">
              <a:rPr lang="en-US" smtClean="0"/>
              <a:pPr/>
              <a:t>8</a:t>
            </a:fld>
            <a:endParaRPr lang="en-US"/>
          </a:p>
        </p:txBody>
      </p:sp>
    </p:spTree>
    <p:extLst>
      <p:ext uri="{BB962C8B-B14F-4D97-AF65-F5344CB8AC3E}">
        <p14:creationId xmlns:p14="http://schemas.microsoft.com/office/powerpoint/2010/main" val="300419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CF6A1-618D-45DA-8E84-E9EAA5E95DA4}"/>
              </a:ext>
            </a:extLst>
          </p:cNvPr>
          <p:cNvSpPr>
            <a:spLocks noGrp="1"/>
          </p:cNvSpPr>
          <p:nvPr>
            <p:ph type="title"/>
          </p:nvPr>
        </p:nvSpPr>
        <p:spPr>
          <a:xfrm>
            <a:off x="762000" y="914400"/>
            <a:ext cx="7765321" cy="1904999"/>
          </a:xfrm>
        </p:spPr>
        <p:txBody>
          <a:bodyPr>
            <a:normAutofit fontScale="90000"/>
          </a:bodyPr>
          <a:lstStyle/>
          <a:p>
            <a:pPr algn="l"/>
            <a:r>
              <a:rPr lang="en-US" dirty="0">
                <a:solidFill>
                  <a:srgbClr val="FF6600"/>
                </a:solidFill>
              </a:rPr>
              <a:t>Homeless Services</a:t>
            </a:r>
            <a:br>
              <a:rPr lang="en-US" dirty="0">
                <a:solidFill>
                  <a:srgbClr val="FF6600"/>
                </a:solidFill>
              </a:rPr>
            </a:br>
            <a:br>
              <a:rPr lang="en-US" dirty="0">
                <a:solidFill>
                  <a:srgbClr val="FF6600"/>
                </a:solidFill>
              </a:rPr>
            </a:br>
            <a:r>
              <a:rPr lang="en-US" sz="2700" dirty="0">
                <a:solidFill>
                  <a:srgbClr val="FF6600"/>
                </a:solidFill>
              </a:rPr>
              <a:t>U.S. Dept. of Housing and Urban Development (HUD)</a:t>
            </a:r>
            <a:br>
              <a:rPr lang="en-US" sz="2700" dirty="0">
                <a:solidFill>
                  <a:srgbClr val="FF6600"/>
                </a:solidFill>
              </a:rPr>
            </a:br>
            <a:br>
              <a:rPr lang="en-US" sz="2800" dirty="0">
                <a:solidFill>
                  <a:srgbClr val="FF6600"/>
                </a:solidFill>
              </a:rPr>
            </a:br>
            <a:endParaRPr lang="en-US" sz="2800" dirty="0">
              <a:solidFill>
                <a:srgbClr val="FF6600"/>
              </a:solidFill>
              <a:latin typeface="Bradley Hand ITC" panose="03070402050302030203" pitchFamily="66" charset="0"/>
            </a:endParaRPr>
          </a:p>
        </p:txBody>
      </p:sp>
      <p:sp>
        <p:nvSpPr>
          <p:cNvPr id="3" name="Content Placeholder 2">
            <a:extLst>
              <a:ext uri="{FF2B5EF4-FFF2-40B4-BE49-F238E27FC236}">
                <a16:creationId xmlns:a16="http://schemas.microsoft.com/office/drawing/2014/main" id="{A146CFE7-ED8C-4E59-AF43-AA5370578B89}"/>
              </a:ext>
            </a:extLst>
          </p:cNvPr>
          <p:cNvSpPr>
            <a:spLocks noGrp="1"/>
          </p:cNvSpPr>
          <p:nvPr>
            <p:ph idx="1"/>
          </p:nvPr>
        </p:nvSpPr>
        <p:spPr>
          <a:xfrm>
            <a:off x="533400" y="2590800"/>
            <a:ext cx="7765322" cy="3962400"/>
          </a:xfrm>
        </p:spPr>
        <p:txBody>
          <a:bodyPr>
            <a:normAutofit fontScale="92500" lnSpcReduction="20000"/>
          </a:bodyPr>
          <a:lstStyle/>
          <a:p>
            <a:pPr marL="0" indent="0">
              <a:buNone/>
            </a:pPr>
            <a:r>
              <a:rPr lang="en-US" i="1" u="sng" dirty="0">
                <a:effectLst/>
              </a:rPr>
              <a:t>Literally Homeless </a:t>
            </a:r>
            <a:r>
              <a:rPr lang="en-US" dirty="0">
                <a:effectLst/>
              </a:rPr>
              <a:t>- </a:t>
            </a:r>
            <a:r>
              <a:rPr lang="en-US" i="1" dirty="0">
                <a:effectLst/>
              </a:rPr>
              <a:t>Individual or family who lacks a fixed, regular, and adequate nighttime residence, meaning: </a:t>
            </a:r>
          </a:p>
          <a:p>
            <a:r>
              <a:rPr lang="en-US" dirty="0">
                <a:effectLst/>
              </a:rPr>
              <a:t>Has a primary nighttime residence that is a public or private place not meant for human habitation; </a:t>
            </a:r>
          </a:p>
          <a:p>
            <a:r>
              <a:rPr lang="en-US" dirty="0">
                <a:effectLst/>
              </a:rPr>
              <a:t>Is living in a publicly or privately operated shelter designated to provide temporary living arrangements (including congregate shelters, transitional housing, and hotels and motels paid for by charitable organizations or by federal, state and local government programs); or </a:t>
            </a:r>
          </a:p>
          <a:p>
            <a:r>
              <a:rPr lang="en-US" dirty="0">
                <a:effectLst/>
              </a:rPr>
              <a:t>Is exiting an institution where (s)he has resided for 90 days or less and who resided in an emergency shelter or place not meant for human habitation immediately before entering that institution</a:t>
            </a:r>
          </a:p>
          <a:p>
            <a:endParaRPr lang="en-US" dirty="0">
              <a:effectLst/>
            </a:endParaRPr>
          </a:p>
          <a:p>
            <a:pPr marL="0" indent="0">
              <a:buNone/>
            </a:pPr>
            <a:endParaRPr lang="en-US" dirty="0">
              <a:effectLst/>
              <a:latin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758B5231-CAAC-490B-94F7-D415D8CF7FB8}"/>
              </a:ext>
            </a:extLst>
          </p:cNvPr>
          <p:cNvSpPr>
            <a:spLocks noGrp="1"/>
          </p:cNvSpPr>
          <p:nvPr>
            <p:ph type="sldNum" sz="quarter" idx="12"/>
          </p:nvPr>
        </p:nvSpPr>
        <p:spPr/>
        <p:txBody>
          <a:bodyPr/>
          <a:lstStyle/>
          <a:p>
            <a:fld id="{453FAFCF-F7D5-411C-B22E-7AC91EE8297F}" type="slidenum">
              <a:rPr lang="en-US" smtClean="0"/>
              <a:pPr/>
              <a:t>9</a:t>
            </a:fld>
            <a:endParaRPr lang="en-US"/>
          </a:p>
        </p:txBody>
      </p:sp>
    </p:spTree>
    <p:extLst>
      <p:ext uri="{BB962C8B-B14F-4D97-AF65-F5344CB8AC3E}">
        <p14:creationId xmlns:p14="http://schemas.microsoft.com/office/powerpoint/2010/main" val="6739273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2038</Words>
  <Application>Microsoft Office PowerPoint</Application>
  <PresentationFormat>On-screen Show (4:3)</PresentationFormat>
  <Paragraphs>335</Paragraphs>
  <Slides>44</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44</vt:i4>
      </vt:variant>
    </vt:vector>
  </HeadingPairs>
  <TitlesOfParts>
    <vt:vector size="54" baseType="lpstr">
      <vt:lpstr>Arial</vt:lpstr>
      <vt:lpstr>Arial Unicode MS</vt:lpstr>
      <vt:lpstr>Bookman Old Style</vt:lpstr>
      <vt:lpstr>Bradley Hand ITC</vt:lpstr>
      <vt:lpstr>Calibri</vt:lpstr>
      <vt:lpstr>Rockwell</vt:lpstr>
      <vt:lpstr>Times New Roman</vt:lpstr>
      <vt:lpstr>Univers (W1)</vt:lpstr>
      <vt:lpstr>Wingdings</vt:lpstr>
      <vt:lpstr>Damask</vt:lpstr>
      <vt:lpstr>   Continuum of Care for Homeless Services  Chris Seibert,  Adult &amp; Family Services</vt:lpstr>
      <vt:lpstr>PowerPoint Presentation</vt:lpstr>
      <vt:lpstr>Overview: homeless services</vt:lpstr>
      <vt:lpstr>Homeless Services Homeless Services Coalition (HSC)</vt:lpstr>
      <vt:lpstr>Homeless Services</vt:lpstr>
      <vt:lpstr>Homeless Services </vt:lpstr>
      <vt:lpstr>Homeless Services</vt:lpstr>
      <vt:lpstr>Homeless Services</vt:lpstr>
      <vt:lpstr>Homeless Services  U.S. Dept. of Housing and Urban Development (HUD)  </vt:lpstr>
      <vt:lpstr>Homeless Services </vt:lpstr>
      <vt:lpstr>Continuum of Care</vt:lpstr>
      <vt:lpstr>Homeless Services  1) Outreach </vt:lpstr>
      <vt:lpstr>Homeless Services  2. Coordinated Entry </vt:lpstr>
      <vt:lpstr>Homeless Services  2. Coordinated Entry </vt:lpstr>
      <vt:lpstr>2. Coordinated Entry</vt:lpstr>
      <vt:lpstr>Homeless Services  2) Coordinated Entry </vt:lpstr>
      <vt:lpstr>Homeless Services    2. Coordinated Entry   Where to access Coordinated Entry?</vt:lpstr>
      <vt:lpstr>Homeless Services   3) Emergency Shelter</vt:lpstr>
      <vt:lpstr>Homeless Services   4) Supportive Services</vt:lpstr>
      <vt:lpstr>Homeless Services   4) Supportive Services</vt:lpstr>
      <vt:lpstr>Homeless Services  5) Transitional Housing</vt:lpstr>
      <vt:lpstr>Homeless Services  5) Transitional Housing            Permanent Hsg. </vt:lpstr>
      <vt:lpstr>B. Housing Solutions </vt:lpstr>
      <vt:lpstr>Homeless Services  Housing First</vt:lpstr>
      <vt:lpstr>Homeless Services  Housing First (HF)</vt:lpstr>
      <vt:lpstr>Homeless Services  Housing First (HF)</vt:lpstr>
      <vt:lpstr>Homeless Services   6) Permanent Housing (PH)</vt:lpstr>
      <vt:lpstr>Homeless Services   6) Permanent Housing  </vt:lpstr>
      <vt:lpstr>Homeless Services  6) Permanent Housing</vt:lpstr>
      <vt:lpstr>Homeless Services  7)  Homeless Prevention</vt:lpstr>
      <vt:lpstr>PowerPoint Presentation</vt:lpstr>
      <vt:lpstr>Homeless Prevention  Eligibility Categories</vt:lpstr>
      <vt:lpstr>Homeless Prevention</vt:lpstr>
      <vt:lpstr>Homeless Prevention</vt:lpstr>
      <vt:lpstr>Homeless Prevention</vt:lpstr>
      <vt:lpstr>Homeless Prevention</vt:lpstr>
      <vt:lpstr>Homeless Prevention</vt:lpstr>
      <vt:lpstr>Homeless Prevention</vt:lpstr>
      <vt:lpstr>Homeless Prevention</vt:lpstr>
      <vt:lpstr>Working Together … </vt:lpstr>
      <vt:lpstr>Working Together</vt:lpstr>
      <vt:lpstr> Landlord Relief Fund (LRF) </vt:lpstr>
      <vt:lpstr>Landlord Relief Fund (LRF) </vt:lpstr>
      <vt:lpstr>Working Together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Continuum of Care for Homeless Services  Chris Seibert,  Adult &amp; Family Services</dc:title>
  <dc:creator>Seibert, Christine M</dc:creator>
  <cp:lastModifiedBy>Seibert, Christine M</cp:lastModifiedBy>
  <cp:revision>1</cp:revision>
  <dcterms:created xsi:type="dcterms:W3CDTF">2019-05-15T15:33:02Z</dcterms:created>
  <dcterms:modified xsi:type="dcterms:W3CDTF">2019-05-15T15:33:40Z</dcterms:modified>
</cp:coreProperties>
</file>