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59" r:id="rId6"/>
    <p:sldId id="260" r:id="rId7"/>
    <p:sldId id="261" r:id="rId8"/>
    <p:sldId id="263" r:id="rId9"/>
    <p:sldId id="264" r:id="rId10"/>
    <p:sldId id="262" r:id="rId11"/>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84" d="100"/>
          <a:sy n="84" d="100"/>
        </p:scale>
        <p:origin x="1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5"/>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4"/>
            <a:ext cx="7766936" cy="1096899"/>
          </a:xfrm>
        </p:spPr>
        <p:txBody>
          <a:bodyPr anchor="t"/>
          <a:lstStyle>
            <a:lvl1pPr marL="0" indent="0" algn="r">
              <a:buNone/>
              <a:defRPr>
                <a:solidFill>
                  <a:schemeClr val="tx1">
                    <a:lumMod val="50000"/>
                    <a:lumOff val="50000"/>
                  </a:schemeClr>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3" indent="0" algn="ctr">
              <a:buNone/>
              <a:defRPr>
                <a:solidFill>
                  <a:schemeClr val="tx1">
                    <a:tint val="75000"/>
                  </a:schemeClr>
                </a:solidFill>
              </a:defRPr>
            </a:lvl4pPr>
            <a:lvl5pPr marL="1828844" indent="0" algn="ctr">
              <a:buNone/>
              <a:defRPr>
                <a:solidFill>
                  <a:schemeClr val="tx1">
                    <a:tint val="75000"/>
                  </a:schemeClr>
                </a:solidFill>
              </a:defRPr>
            </a:lvl5pPr>
            <a:lvl6pPr marL="2286055" indent="0" algn="ctr">
              <a:buNone/>
              <a:defRPr>
                <a:solidFill>
                  <a:schemeClr val="tx1">
                    <a:tint val="75000"/>
                  </a:schemeClr>
                </a:solidFill>
              </a:defRPr>
            </a:lvl6pPr>
            <a:lvl7pPr marL="2743266" indent="0" algn="ctr">
              <a:buNone/>
              <a:defRPr>
                <a:solidFill>
                  <a:schemeClr val="tx1">
                    <a:tint val="75000"/>
                  </a:schemeClr>
                </a:solidFill>
              </a:defRPr>
            </a:lvl7pPr>
            <a:lvl8pPr marL="3200476" indent="0" algn="ctr">
              <a:buNone/>
              <a:defRPr>
                <a:solidFill>
                  <a:schemeClr val="tx1">
                    <a:tint val="75000"/>
                  </a:schemeClr>
                </a:solidFill>
              </a:defRPr>
            </a:lvl8pPr>
            <a:lvl9pPr marL="365768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1"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11" indent="0">
              <a:buNone/>
              <a:defRPr sz="1800">
                <a:solidFill>
                  <a:schemeClr val="tx1">
                    <a:tint val="75000"/>
                  </a:schemeClr>
                </a:solidFill>
              </a:defRPr>
            </a:lvl2pPr>
            <a:lvl3pPr marL="914422" indent="0">
              <a:buNone/>
              <a:defRPr sz="1600">
                <a:solidFill>
                  <a:schemeClr val="tx1">
                    <a:tint val="75000"/>
                  </a:schemeClr>
                </a:solidFill>
              </a:defRPr>
            </a:lvl3pPr>
            <a:lvl4pPr marL="1371633" indent="0">
              <a:buNone/>
              <a:defRPr sz="1400">
                <a:solidFill>
                  <a:schemeClr val="tx1">
                    <a:tint val="75000"/>
                  </a:schemeClr>
                </a:solidFill>
              </a:defRPr>
            </a:lvl4pPr>
            <a:lvl5pPr marL="1828844" indent="0">
              <a:buNone/>
              <a:defRPr sz="1400">
                <a:solidFill>
                  <a:schemeClr val="tx1">
                    <a:tint val="75000"/>
                  </a:schemeClr>
                </a:solidFill>
              </a:defRPr>
            </a:lvl5pPr>
            <a:lvl6pPr marL="2286055" indent="0">
              <a:buNone/>
              <a:defRPr sz="1400">
                <a:solidFill>
                  <a:schemeClr val="tx1">
                    <a:tint val="75000"/>
                  </a:schemeClr>
                </a:solidFill>
              </a:defRPr>
            </a:lvl6pPr>
            <a:lvl7pPr marL="2743266" indent="0">
              <a:buNone/>
              <a:defRPr sz="1400">
                <a:solidFill>
                  <a:schemeClr val="tx1">
                    <a:tint val="75000"/>
                  </a:schemeClr>
                </a:solidFill>
              </a:defRPr>
            </a:lvl7pPr>
            <a:lvl8pPr marL="3200476" indent="0">
              <a:buNone/>
              <a:defRPr sz="1400">
                <a:solidFill>
                  <a:schemeClr val="tx1">
                    <a:tint val="75000"/>
                  </a:schemeClr>
                </a:solidFill>
              </a:defRPr>
            </a:lvl8pPr>
            <a:lvl9pPr marL="3657687"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1"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11" indent="0">
              <a:buFontTx/>
              <a:buNone/>
              <a:defRPr/>
            </a:lvl2pPr>
            <a:lvl3pPr marL="914422" indent="0">
              <a:buFontTx/>
              <a:buNone/>
              <a:defRPr/>
            </a:lvl3pPr>
            <a:lvl4pPr marL="1371633" indent="0">
              <a:buFontTx/>
              <a:buNone/>
              <a:defRPr/>
            </a:lvl4pPr>
            <a:lvl5pPr marL="1828844"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11" indent="0">
              <a:buNone/>
              <a:defRPr sz="1800">
                <a:solidFill>
                  <a:schemeClr val="tx1">
                    <a:tint val="75000"/>
                  </a:schemeClr>
                </a:solidFill>
              </a:defRPr>
            </a:lvl2pPr>
            <a:lvl3pPr marL="914422" indent="0">
              <a:buNone/>
              <a:defRPr sz="1600">
                <a:solidFill>
                  <a:schemeClr val="tx1">
                    <a:tint val="75000"/>
                  </a:schemeClr>
                </a:solidFill>
              </a:defRPr>
            </a:lvl3pPr>
            <a:lvl4pPr marL="1371633" indent="0">
              <a:buNone/>
              <a:defRPr sz="1400">
                <a:solidFill>
                  <a:schemeClr val="tx1">
                    <a:tint val="75000"/>
                  </a:schemeClr>
                </a:solidFill>
              </a:defRPr>
            </a:lvl4pPr>
            <a:lvl5pPr marL="1828844" indent="0">
              <a:buNone/>
              <a:defRPr sz="1400">
                <a:solidFill>
                  <a:schemeClr val="tx1">
                    <a:tint val="75000"/>
                  </a:schemeClr>
                </a:solidFill>
              </a:defRPr>
            </a:lvl5pPr>
            <a:lvl6pPr marL="2286055" indent="0">
              <a:buNone/>
              <a:defRPr sz="1400">
                <a:solidFill>
                  <a:schemeClr val="tx1">
                    <a:tint val="75000"/>
                  </a:schemeClr>
                </a:solidFill>
              </a:defRPr>
            </a:lvl6pPr>
            <a:lvl7pPr marL="2743266" indent="0">
              <a:buNone/>
              <a:defRPr sz="1400">
                <a:solidFill>
                  <a:schemeClr val="tx1">
                    <a:tint val="75000"/>
                  </a:schemeClr>
                </a:solidFill>
              </a:defRPr>
            </a:lvl7pPr>
            <a:lvl8pPr marL="3200476" indent="0">
              <a:buNone/>
              <a:defRPr sz="1400">
                <a:solidFill>
                  <a:schemeClr val="tx1">
                    <a:tint val="75000"/>
                  </a:schemeClr>
                </a:solidFill>
              </a:defRPr>
            </a:lvl8pPr>
            <a:lvl9pPr marL="3657687"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9"/>
            <a:ext cx="8596668" cy="2595460"/>
          </a:xfrm>
        </p:spPr>
        <p:txBody>
          <a:bodyPr anchor="b">
            <a:normAutofit/>
          </a:bodyPr>
          <a:lstStyle>
            <a:lvl1pPr algn="l">
              <a:defRPr sz="4401"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75000"/>
                    <a:lumOff val="25000"/>
                  </a:schemeClr>
                </a:solidFill>
              </a:defRPr>
            </a:lvl1pPr>
            <a:lvl2pPr marL="457211" indent="0">
              <a:buNone/>
              <a:defRPr sz="1800">
                <a:solidFill>
                  <a:schemeClr val="tx1">
                    <a:tint val="75000"/>
                  </a:schemeClr>
                </a:solidFill>
              </a:defRPr>
            </a:lvl2pPr>
            <a:lvl3pPr marL="914422" indent="0">
              <a:buNone/>
              <a:defRPr sz="1600">
                <a:solidFill>
                  <a:schemeClr val="tx1">
                    <a:tint val="75000"/>
                  </a:schemeClr>
                </a:solidFill>
              </a:defRPr>
            </a:lvl3pPr>
            <a:lvl4pPr marL="1371633" indent="0">
              <a:buNone/>
              <a:defRPr sz="1400">
                <a:solidFill>
                  <a:schemeClr val="tx1">
                    <a:tint val="75000"/>
                  </a:schemeClr>
                </a:solidFill>
              </a:defRPr>
            </a:lvl4pPr>
            <a:lvl5pPr marL="1828844" indent="0">
              <a:buNone/>
              <a:defRPr sz="1400">
                <a:solidFill>
                  <a:schemeClr val="tx1">
                    <a:tint val="75000"/>
                  </a:schemeClr>
                </a:solidFill>
              </a:defRPr>
            </a:lvl5pPr>
            <a:lvl6pPr marL="2286055" indent="0">
              <a:buNone/>
              <a:defRPr sz="1400">
                <a:solidFill>
                  <a:schemeClr val="tx1">
                    <a:tint val="75000"/>
                  </a:schemeClr>
                </a:solidFill>
              </a:defRPr>
            </a:lvl6pPr>
            <a:lvl7pPr marL="2743266" indent="0">
              <a:buNone/>
              <a:defRPr sz="1400">
                <a:solidFill>
                  <a:schemeClr val="tx1">
                    <a:tint val="75000"/>
                  </a:schemeClr>
                </a:solidFill>
              </a:defRPr>
            </a:lvl7pPr>
            <a:lvl8pPr marL="3200476" indent="0">
              <a:buNone/>
              <a:defRPr sz="1400">
                <a:solidFill>
                  <a:schemeClr val="tx1">
                    <a:tint val="75000"/>
                  </a:schemeClr>
                </a:solidFill>
              </a:defRPr>
            </a:lvl8pPr>
            <a:lvl9pPr marL="3657687"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1"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11" indent="0">
              <a:buFontTx/>
              <a:buNone/>
              <a:defRPr/>
            </a:lvl2pPr>
            <a:lvl3pPr marL="914422" indent="0">
              <a:buFontTx/>
              <a:buNone/>
              <a:defRPr/>
            </a:lvl3pPr>
            <a:lvl4pPr marL="1371633" indent="0">
              <a:buFontTx/>
              <a:buNone/>
              <a:defRPr/>
            </a:lvl4pPr>
            <a:lvl5pPr marL="1828844"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50000"/>
                    <a:lumOff val="50000"/>
                  </a:schemeClr>
                </a:solidFill>
              </a:defRPr>
            </a:lvl1pPr>
            <a:lvl2pPr marL="457211" indent="0">
              <a:buNone/>
              <a:defRPr sz="1800">
                <a:solidFill>
                  <a:schemeClr val="tx1">
                    <a:tint val="75000"/>
                  </a:schemeClr>
                </a:solidFill>
              </a:defRPr>
            </a:lvl2pPr>
            <a:lvl3pPr marL="914422" indent="0">
              <a:buNone/>
              <a:defRPr sz="1600">
                <a:solidFill>
                  <a:schemeClr val="tx1">
                    <a:tint val="75000"/>
                  </a:schemeClr>
                </a:solidFill>
              </a:defRPr>
            </a:lvl3pPr>
            <a:lvl4pPr marL="1371633" indent="0">
              <a:buNone/>
              <a:defRPr sz="1400">
                <a:solidFill>
                  <a:schemeClr val="tx1">
                    <a:tint val="75000"/>
                  </a:schemeClr>
                </a:solidFill>
              </a:defRPr>
            </a:lvl4pPr>
            <a:lvl5pPr marL="1828844" indent="0">
              <a:buNone/>
              <a:defRPr sz="1400">
                <a:solidFill>
                  <a:schemeClr val="tx1">
                    <a:tint val="75000"/>
                  </a:schemeClr>
                </a:solidFill>
              </a:defRPr>
            </a:lvl5pPr>
            <a:lvl6pPr marL="2286055" indent="0">
              <a:buNone/>
              <a:defRPr sz="1400">
                <a:solidFill>
                  <a:schemeClr val="tx1">
                    <a:tint val="75000"/>
                  </a:schemeClr>
                </a:solidFill>
              </a:defRPr>
            </a:lvl6pPr>
            <a:lvl7pPr marL="2743266" indent="0">
              <a:buNone/>
              <a:defRPr sz="1400">
                <a:solidFill>
                  <a:schemeClr val="tx1">
                    <a:tint val="75000"/>
                  </a:schemeClr>
                </a:solidFill>
              </a:defRPr>
            </a:lvl7pPr>
            <a:lvl8pPr marL="3200476" indent="0">
              <a:buNone/>
              <a:defRPr sz="1400">
                <a:solidFill>
                  <a:schemeClr val="tx1">
                    <a:tint val="75000"/>
                  </a:schemeClr>
                </a:solidFill>
              </a:defRPr>
            </a:lvl8pPr>
            <a:lvl9pPr marL="3657687"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2" cy="3022600"/>
          </a:xfrm>
        </p:spPr>
        <p:txBody>
          <a:bodyPr anchor="ctr">
            <a:normAutofit/>
          </a:bodyPr>
          <a:lstStyle>
            <a:lvl1pPr algn="l">
              <a:defRPr sz="4401"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11" indent="0">
              <a:buFontTx/>
              <a:buNone/>
              <a:defRPr/>
            </a:lvl2pPr>
            <a:lvl3pPr marL="914422" indent="0">
              <a:buFontTx/>
              <a:buNone/>
              <a:defRPr/>
            </a:lvl3pPr>
            <a:lvl4pPr marL="1371633" indent="0">
              <a:buFontTx/>
              <a:buNone/>
              <a:defRPr/>
            </a:lvl4pPr>
            <a:lvl5pPr marL="1828844"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50000"/>
                    <a:lumOff val="50000"/>
                  </a:schemeClr>
                </a:solidFill>
              </a:defRPr>
            </a:lvl1pPr>
            <a:lvl2pPr marL="457211" indent="0">
              <a:buNone/>
              <a:defRPr sz="1800">
                <a:solidFill>
                  <a:schemeClr val="tx1">
                    <a:tint val="75000"/>
                  </a:schemeClr>
                </a:solidFill>
              </a:defRPr>
            </a:lvl2pPr>
            <a:lvl3pPr marL="914422" indent="0">
              <a:buNone/>
              <a:defRPr sz="1600">
                <a:solidFill>
                  <a:schemeClr val="tx1">
                    <a:tint val="75000"/>
                  </a:schemeClr>
                </a:solidFill>
              </a:defRPr>
            </a:lvl3pPr>
            <a:lvl4pPr marL="1371633" indent="0">
              <a:buNone/>
              <a:defRPr sz="1400">
                <a:solidFill>
                  <a:schemeClr val="tx1">
                    <a:tint val="75000"/>
                  </a:schemeClr>
                </a:solidFill>
              </a:defRPr>
            </a:lvl4pPr>
            <a:lvl5pPr marL="1828844" indent="0">
              <a:buNone/>
              <a:defRPr sz="1400">
                <a:solidFill>
                  <a:schemeClr val="tx1">
                    <a:tint val="75000"/>
                  </a:schemeClr>
                </a:solidFill>
              </a:defRPr>
            </a:lvl5pPr>
            <a:lvl6pPr marL="2286055" indent="0">
              <a:buNone/>
              <a:defRPr sz="1400">
                <a:solidFill>
                  <a:schemeClr val="tx1">
                    <a:tint val="75000"/>
                  </a:schemeClr>
                </a:solidFill>
              </a:defRPr>
            </a:lvl6pPr>
            <a:lvl7pPr marL="2743266" indent="0">
              <a:buNone/>
              <a:defRPr sz="1400">
                <a:solidFill>
                  <a:schemeClr val="tx1">
                    <a:tint val="75000"/>
                  </a:schemeClr>
                </a:solidFill>
              </a:defRPr>
            </a:lvl7pPr>
            <a:lvl8pPr marL="3200476" indent="0">
              <a:buNone/>
              <a:defRPr sz="1400">
                <a:solidFill>
                  <a:schemeClr val="tx1">
                    <a:tint val="75000"/>
                  </a:schemeClr>
                </a:solidFill>
              </a:defRPr>
            </a:lvl8pPr>
            <a:lvl9pPr marL="3657687"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5" y="609600"/>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11" indent="0">
              <a:buNone/>
              <a:defRPr sz="1800">
                <a:solidFill>
                  <a:schemeClr val="tx1">
                    <a:tint val="75000"/>
                  </a:schemeClr>
                </a:solidFill>
              </a:defRPr>
            </a:lvl2pPr>
            <a:lvl3pPr marL="914422" indent="0">
              <a:buNone/>
              <a:defRPr sz="1600">
                <a:solidFill>
                  <a:schemeClr val="tx1">
                    <a:tint val="75000"/>
                  </a:schemeClr>
                </a:solidFill>
              </a:defRPr>
            </a:lvl3pPr>
            <a:lvl4pPr marL="1371633" indent="0">
              <a:buNone/>
              <a:defRPr sz="1400">
                <a:solidFill>
                  <a:schemeClr val="tx1">
                    <a:tint val="75000"/>
                  </a:schemeClr>
                </a:solidFill>
              </a:defRPr>
            </a:lvl4pPr>
            <a:lvl5pPr marL="1828844" indent="0">
              <a:buNone/>
              <a:defRPr sz="1400">
                <a:solidFill>
                  <a:schemeClr val="tx1">
                    <a:tint val="75000"/>
                  </a:schemeClr>
                </a:solidFill>
              </a:defRPr>
            </a:lvl5pPr>
            <a:lvl6pPr marL="2286055" indent="0">
              <a:buNone/>
              <a:defRPr sz="1400">
                <a:solidFill>
                  <a:schemeClr val="tx1">
                    <a:tint val="75000"/>
                  </a:schemeClr>
                </a:solidFill>
              </a:defRPr>
            </a:lvl6pPr>
            <a:lvl7pPr marL="2743266" indent="0">
              <a:buNone/>
              <a:defRPr sz="1400">
                <a:solidFill>
                  <a:schemeClr val="tx1">
                    <a:tint val="75000"/>
                  </a:schemeClr>
                </a:solidFill>
              </a:defRPr>
            </a:lvl7pPr>
            <a:lvl8pPr marL="3200476" indent="0">
              <a:buNone/>
              <a:defRPr sz="1400">
                <a:solidFill>
                  <a:schemeClr val="tx1">
                    <a:tint val="75000"/>
                  </a:schemeClr>
                </a:solidFill>
              </a:defRPr>
            </a:lvl8pPr>
            <a:lvl9pPr marL="3657687"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90"/>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5" indent="0">
              <a:buNone/>
              <a:defRPr sz="1600" b="1"/>
            </a:lvl6pPr>
            <a:lvl7pPr marL="2743266" indent="0">
              <a:buNone/>
              <a:defRPr sz="1600" b="1"/>
            </a:lvl7pPr>
            <a:lvl8pPr marL="3200476" indent="0">
              <a:buNone/>
              <a:defRPr sz="1600" b="1"/>
            </a:lvl8pPr>
            <a:lvl9pPr marL="3657687" indent="0">
              <a:buNone/>
              <a:defRPr sz="1600" b="1"/>
            </a:lvl9pPr>
          </a:lstStyle>
          <a:p>
            <a:pPr lvl="0"/>
            <a:r>
              <a:rPr lang="en-US"/>
              <a:t>Edit Master text styles</a:t>
            </a:r>
          </a:p>
        </p:txBody>
      </p:sp>
      <p:sp>
        <p:nvSpPr>
          <p:cNvPr id="4" name="Content Placeholder 3"/>
          <p:cNvSpPr>
            <a:spLocks noGrp="1"/>
          </p:cNvSpPr>
          <p:nvPr>
            <p:ph sz="half" idx="2"/>
          </p:nvPr>
        </p:nvSpPr>
        <p:spPr>
          <a:xfrm>
            <a:off x="675746" y="2737246"/>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4" y="2160983"/>
            <a:ext cx="4185618" cy="576262"/>
          </a:xfrm>
        </p:spPr>
        <p:txBody>
          <a:bodyPr anchor="b">
            <a:noAutofit/>
          </a:bodyPr>
          <a:lstStyle>
            <a:lvl1pPr marL="0" indent="0">
              <a:buNone/>
              <a:defRPr sz="2400" b="0"/>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5" indent="0">
              <a:buNone/>
              <a:defRPr sz="1600" b="1"/>
            </a:lvl6pPr>
            <a:lvl7pPr marL="2743266" indent="0">
              <a:buNone/>
              <a:defRPr sz="1600" b="1"/>
            </a:lvl7pPr>
            <a:lvl8pPr marL="3200476" indent="0">
              <a:buNone/>
              <a:defRPr sz="1600" b="1"/>
            </a:lvl8pPr>
            <a:lvl9pPr marL="3657687"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6"/>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1"/>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5"/>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70"/>
            <a:ext cx="3854528" cy="2584449"/>
          </a:xfrm>
        </p:spPr>
        <p:txBody>
          <a:bodyPr>
            <a:normAutofit/>
          </a:bodyPr>
          <a:lstStyle>
            <a:lvl1pPr marL="0" indent="0">
              <a:buNone/>
              <a:defRPr sz="1400"/>
            </a:lvl1pPr>
            <a:lvl2pPr marL="457073" indent="0">
              <a:buNone/>
              <a:defRPr sz="1400"/>
            </a:lvl2pPr>
            <a:lvl3pPr marL="914148" indent="0">
              <a:buNone/>
              <a:defRPr sz="1200"/>
            </a:lvl3pPr>
            <a:lvl4pPr marL="1371221" indent="0">
              <a:buNone/>
              <a:defRPr sz="1000"/>
            </a:lvl4pPr>
            <a:lvl5pPr marL="1828295" indent="0">
              <a:buNone/>
              <a:defRPr sz="1000"/>
            </a:lvl5pPr>
            <a:lvl6pPr marL="2285368" indent="0">
              <a:buNone/>
              <a:defRPr sz="1000"/>
            </a:lvl6pPr>
            <a:lvl7pPr marL="2742443" indent="0">
              <a:buNone/>
              <a:defRPr sz="1000"/>
            </a:lvl7pPr>
            <a:lvl8pPr marL="3199516" indent="0">
              <a:buNone/>
              <a:defRPr sz="1000"/>
            </a:lvl8pPr>
            <a:lvl9pPr marL="3656591"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11" indent="0">
              <a:buNone/>
              <a:defRPr sz="1600"/>
            </a:lvl2pPr>
            <a:lvl3pPr marL="914422" indent="0">
              <a:buNone/>
              <a:defRPr sz="1600"/>
            </a:lvl3pPr>
            <a:lvl4pPr marL="1371633" indent="0">
              <a:buNone/>
              <a:defRPr sz="1600"/>
            </a:lvl4pPr>
            <a:lvl5pPr marL="1828844" indent="0">
              <a:buNone/>
              <a:defRPr sz="1600"/>
            </a:lvl5pPr>
            <a:lvl6pPr marL="2286055" indent="0">
              <a:buNone/>
              <a:defRPr sz="1600"/>
            </a:lvl6pPr>
            <a:lvl7pPr marL="2743266" indent="0">
              <a:buNone/>
              <a:defRPr sz="1600"/>
            </a:lvl7pPr>
            <a:lvl8pPr marL="3200476" indent="0">
              <a:buNone/>
              <a:defRPr sz="1600"/>
            </a:lvl8pPr>
            <a:lvl9pPr marL="3657687"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11" indent="0">
              <a:buNone/>
              <a:defRPr sz="1200"/>
            </a:lvl2pPr>
            <a:lvl3pPr marL="914422" indent="0">
              <a:buNone/>
              <a:defRPr sz="1000"/>
            </a:lvl3pPr>
            <a:lvl4pPr marL="1371633" indent="0">
              <a:buNone/>
              <a:defRPr sz="900"/>
            </a:lvl4pPr>
            <a:lvl5pPr marL="1828844" indent="0">
              <a:buNone/>
              <a:defRPr sz="900"/>
            </a:lvl5pPr>
            <a:lvl6pPr marL="2286055" indent="0">
              <a:buNone/>
              <a:defRPr sz="900"/>
            </a:lvl6pPr>
            <a:lvl7pPr marL="2743266" indent="0">
              <a:buNone/>
              <a:defRPr sz="900"/>
            </a:lvl7pPr>
            <a:lvl8pPr marL="3200476" indent="0">
              <a:buNone/>
              <a:defRPr sz="900"/>
            </a:lvl8pPr>
            <a:lvl9pPr marL="3657687"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1"/>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4" y="6041363"/>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2/6/2020</a:t>
            </a:fld>
            <a:endParaRPr lang="en-US" dirty="0"/>
          </a:p>
        </p:txBody>
      </p:sp>
      <p:sp>
        <p:nvSpPr>
          <p:cNvPr id="5" name="Footer Placeholder 4"/>
          <p:cNvSpPr>
            <a:spLocks noGrp="1"/>
          </p:cNvSpPr>
          <p:nvPr>
            <p:ph type="ftr" sz="quarter" idx="3"/>
          </p:nvPr>
        </p:nvSpPr>
        <p:spPr>
          <a:xfrm>
            <a:off x="677335" y="6041363"/>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3"/>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11"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9" indent="-342909" algn="l" defTabSz="457211"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68" indent="-285756" algn="l" defTabSz="457211"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27" indent="-228605" algn="l" defTabSz="457211"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39" indent="-228605" algn="l" defTabSz="45721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49" indent="-228605" algn="l" defTabSz="45721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60" indent="-228605" algn="l" defTabSz="45721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71" indent="-228605" algn="l" defTabSz="45721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82" indent="-228605" algn="l" defTabSz="45721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93" indent="-228605" algn="l" defTabSz="45721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2" algn="l" defTabSz="457211" rtl="0" eaLnBrk="1" latinLnBrk="0" hangingPunct="1">
        <a:defRPr sz="1800" kern="1200">
          <a:solidFill>
            <a:schemeClr val="tx1"/>
          </a:solidFill>
          <a:latin typeface="+mn-lt"/>
          <a:ea typeface="+mn-ea"/>
          <a:cs typeface="+mn-cs"/>
        </a:defRPr>
      </a:lvl3pPr>
      <a:lvl4pPr marL="1371633" algn="l" defTabSz="457211" rtl="0" eaLnBrk="1" latinLnBrk="0" hangingPunct="1">
        <a:defRPr sz="1800" kern="1200">
          <a:solidFill>
            <a:schemeClr val="tx1"/>
          </a:solidFill>
          <a:latin typeface="+mn-lt"/>
          <a:ea typeface="+mn-ea"/>
          <a:cs typeface="+mn-cs"/>
        </a:defRPr>
      </a:lvl4pPr>
      <a:lvl5pPr marL="1828844" algn="l" defTabSz="457211" rtl="0" eaLnBrk="1" latinLnBrk="0" hangingPunct="1">
        <a:defRPr sz="1800" kern="1200">
          <a:solidFill>
            <a:schemeClr val="tx1"/>
          </a:solidFill>
          <a:latin typeface="+mn-lt"/>
          <a:ea typeface="+mn-ea"/>
          <a:cs typeface="+mn-cs"/>
        </a:defRPr>
      </a:lvl5pPr>
      <a:lvl6pPr marL="2286055" algn="l" defTabSz="457211" rtl="0" eaLnBrk="1" latinLnBrk="0" hangingPunct="1">
        <a:defRPr sz="1800" kern="1200">
          <a:solidFill>
            <a:schemeClr val="tx1"/>
          </a:solidFill>
          <a:latin typeface="+mn-lt"/>
          <a:ea typeface="+mn-ea"/>
          <a:cs typeface="+mn-cs"/>
        </a:defRPr>
      </a:lvl6pPr>
      <a:lvl7pPr marL="2743266" algn="l" defTabSz="457211" rtl="0" eaLnBrk="1" latinLnBrk="0" hangingPunct="1">
        <a:defRPr sz="1800" kern="1200">
          <a:solidFill>
            <a:schemeClr val="tx1"/>
          </a:solidFill>
          <a:latin typeface="+mn-lt"/>
          <a:ea typeface="+mn-ea"/>
          <a:cs typeface="+mn-cs"/>
        </a:defRPr>
      </a:lvl7pPr>
      <a:lvl8pPr marL="3200476" algn="l" defTabSz="457211" rtl="0" eaLnBrk="1" latinLnBrk="0" hangingPunct="1">
        <a:defRPr sz="1800" kern="1200">
          <a:solidFill>
            <a:schemeClr val="tx1"/>
          </a:solidFill>
          <a:latin typeface="+mn-lt"/>
          <a:ea typeface="+mn-ea"/>
          <a:cs typeface="+mn-cs"/>
        </a:defRPr>
      </a:lvl8pPr>
      <a:lvl9pPr marL="3657687" algn="l" defTabSz="457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Slides for display board</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668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older adult wo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460375" y="3657600"/>
            <a:ext cx="9757416" cy="3381628"/>
          </a:xfrm>
        </p:spPr>
        <p:txBody>
          <a:bodyPr>
            <a:normAutofit lnSpcReduction="10000"/>
          </a:bodyPr>
          <a:lstStyle/>
          <a:p>
            <a:pPr marL="0" indent="0">
              <a:buNone/>
            </a:pPr>
            <a:r>
              <a:rPr lang="en-US" sz="2200" b="1" dirty="0">
                <a:solidFill>
                  <a:srgbClr val="439639"/>
                </a:solidFill>
                <a:latin typeface="Verdana" panose="020B0604030504040204" pitchFamily="34" charset="0"/>
                <a:ea typeface="Verdana" panose="020B0604030504040204" pitchFamily="34" charset="0"/>
                <a:cs typeface="Verdana" panose="020B0604030504040204" pitchFamily="34" charset="0"/>
              </a:rPr>
              <a:t>For information regarding</a:t>
            </a:r>
          </a:p>
          <a:p>
            <a:r>
              <a:rPr lang="en-US" sz="2200" b="1" dirty="0">
                <a:solidFill>
                  <a:srgbClr val="439639"/>
                </a:solidFill>
                <a:latin typeface="Verdana" panose="020B0604030504040204" pitchFamily="34" charset="0"/>
                <a:ea typeface="Verdana" panose="020B0604030504040204" pitchFamily="34" charset="0"/>
                <a:cs typeface="Verdana" panose="020B0604030504040204" pitchFamily="34" charset="0"/>
              </a:rPr>
              <a:t> COSA’s Health and Wellness program offerings;  </a:t>
            </a:r>
          </a:p>
          <a:p>
            <a:r>
              <a:rPr lang="en-US" sz="2200" b="1" dirty="0">
                <a:solidFill>
                  <a:srgbClr val="439639"/>
                </a:solidFill>
                <a:latin typeface="Verdana" panose="020B0604030504040204" pitchFamily="34" charset="0"/>
                <a:ea typeface="Verdana" panose="020B0604030504040204" pitchFamily="34" charset="0"/>
                <a:cs typeface="Verdana" panose="020B0604030504040204" pitchFamily="34" charset="0"/>
              </a:rPr>
              <a:t>Opportunities to volunteer as program leaders; or </a:t>
            </a:r>
          </a:p>
          <a:p>
            <a:r>
              <a:rPr lang="en-US" sz="2200" b="1" dirty="0">
                <a:solidFill>
                  <a:srgbClr val="439639"/>
                </a:solidFill>
                <a:latin typeface="Verdana" panose="020B0604030504040204" pitchFamily="34" charset="0"/>
                <a:ea typeface="Verdana" panose="020B0604030504040204" pitchFamily="34" charset="0"/>
                <a:cs typeface="Verdana" panose="020B0604030504040204" pitchFamily="34" charset="0"/>
              </a:rPr>
              <a:t>Bring programs to your local community or group, contact:  </a:t>
            </a:r>
          </a:p>
          <a:p>
            <a:endParaRPr lang="en-US" b="1" dirty="0">
              <a:solidFill>
                <a:srgbClr val="439639"/>
              </a:solidFill>
              <a:latin typeface="Calibri" panose="020F0502020204030204" pitchFamily="34" charset="0"/>
              <a:ea typeface="Calibri" panose="020F0502020204030204" pitchFamily="34" charset="0"/>
            </a:endParaRPr>
          </a:p>
          <a:p>
            <a:pPr marL="457212" lvl="1" indent="0">
              <a:lnSpc>
                <a:spcPct val="80000"/>
              </a:lnSpc>
              <a:buNone/>
            </a:pPr>
            <a:r>
              <a:rPr lang="en-US" sz="3200" b="1" dirty="0">
                <a:solidFill>
                  <a:srgbClr val="0070C0"/>
                </a:solidFill>
                <a:latin typeface="+mj-lt"/>
                <a:ea typeface="+mj-ea"/>
                <a:cs typeface="+mj-cs"/>
              </a:rPr>
              <a:t>Ellen Williams at 610-499-1937or e-mail                             </a:t>
            </a:r>
            <a:r>
              <a:rPr lang="en-US" sz="3200" b="1" u="sng" dirty="0">
                <a:solidFill>
                  <a:srgbClr val="0070C0"/>
                </a:solidFill>
                <a:latin typeface="+mj-lt"/>
                <a:ea typeface="+mj-ea"/>
                <a:cs typeface="+mj-cs"/>
              </a:rPr>
              <a:t>williamse@co.delaware.pa.us</a:t>
            </a:r>
          </a:p>
          <a:p>
            <a:pPr marL="457211" lvl="1" indent="0">
              <a:lnSpc>
                <a:spcPct val="80000"/>
              </a:lnSpc>
              <a:buNone/>
            </a:pPr>
            <a:endParaRPr lang="en-US" sz="3200" b="1" dirty="0">
              <a:solidFill>
                <a:srgbClr val="0070C0"/>
              </a:solidFill>
              <a:latin typeface="+mj-lt"/>
              <a:ea typeface="+mj-ea"/>
              <a:cs typeface="+mj-cs"/>
            </a:endParaRPr>
          </a:p>
        </p:txBody>
      </p:sp>
      <p:pic>
        <p:nvPicPr>
          <p:cNvPr id="6" name="Content Placeholder 6"/>
          <p:cNvPicPr>
            <a:picLocks noChangeAspect="1"/>
          </p:cNvPicPr>
          <p:nvPr/>
        </p:nvPicPr>
        <p:blipFill>
          <a:blip r:embed="rId2"/>
          <a:stretch>
            <a:fillRect/>
          </a:stretch>
        </p:blipFill>
        <p:spPr>
          <a:xfrm>
            <a:off x="2266758" y="-21961"/>
            <a:ext cx="5719601" cy="2806179"/>
          </a:xfrm>
          <a:prstGeom prst="rect">
            <a:avLst/>
          </a:prstGeom>
        </p:spPr>
      </p:pic>
      <p:sp>
        <p:nvSpPr>
          <p:cNvPr id="5" name="Title 4"/>
          <p:cNvSpPr>
            <a:spLocks noGrp="1"/>
          </p:cNvSpPr>
          <p:nvPr>
            <p:ph type="title"/>
          </p:nvPr>
        </p:nvSpPr>
        <p:spPr>
          <a:xfrm>
            <a:off x="634471" y="2784218"/>
            <a:ext cx="8596668" cy="974050"/>
          </a:xfrm>
        </p:spPr>
        <p:txBody>
          <a:bodyPr>
            <a:noAutofit/>
          </a:bodyPr>
          <a:lstStyle/>
          <a:p>
            <a:pPr algn="ctr"/>
            <a:r>
              <a:rPr lang="en-US" sz="6000" b="1" i="1" dirty="0">
                <a:solidFill>
                  <a:srgbClr val="FF6600"/>
                </a:solidFill>
                <a:latin typeface="Times New Roman" panose="02020603050405020304" pitchFamily="18" charset="0"/>
                <a:ea typeface="+mn-ea"/>
                <a:cs typeface="Times New Roman" panose="02020603050405020304" pitchFamily="18" charset="0"/>
              </a:rPr>
              <a:t>Want to get involved?</a:t>
            </a:r>
          </a:p>
        </p:txBody>
      </p:sp>
    </p:spTree>
    <p:extLst>
      <p:ext uri="{BB962C8B-B14F-4D97-AF65-F5344CB8AC3E}">
        <p14:creationId xmlns:p14="http://schemas.microsoft.com/office/powerpoint/2010/main" val="308565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446" y="245098"/>
            <a:ext cx="9969234" cy="5368426"/>
          </a:xfrm>
        </p:spPr>
        <p:txBody>
          <a:bodyPr>
            <a:normAutofit/>
          </a:bodyPr>
          <a:lstStyle/>
          <a:p>
            <a:pPr marL="0" indent="0" algn="ctr">
              <a:buNone/>
            </a:pPr>
            <a:r>
              <a:rPr lang="en-US" sz="4400" b="1" dirty="0">
                <a:solidFill>
                  <a:srgbClr val="003E79"/>
                </a:solidFill>
                <a:latin typeface="Trebuchet MS" panose="020B0603020202020204" pitchFamily="34" charset="0"/>
                <a:ea typeface="Calibri" panose="020F0502020204030204" pitchFamily="34" charset="0"/>
                <a:cs typeface="MyriadPro-Bold"/>
              </a:rPr>
              <a:t>COSA Health and Wellness</a:t>
            </a:r>
            <a:br>
              <a:rPr lang="en-US" sz="4400" b="1" dirty="0">
                <a:solidFill>
                  <a:srgbClr val="003E79"/>
                </a:solidFill>
                <a:latin typeface="Trebuchet MS" panose="020B0603020202020204" pitchFamily="34" charset="0"/>
                <a:ea typeface="Calibri" panose="020F0502020204030204" pitchFamily="34" charset="0"/>
                <a:cs typeface="MyriadPro-Bold"/>
              </a:rPr>
            </a:br>
            <a:r>
              <a:rPr lang="en-US" sz="4400" b="1" dirty="0">
                <a:solidFill>
                  <a:srgbClr val="003E79"/>
                </a:solidFill>
                <a:latin typeface="Trebuchet MS" panose="020B0603020202020204" pitchFamily="34" charset="0"/>
                <a:ea typeface="Calibri" panose="020F0502020204030204" pitchFamily="34" charset="0"/>
                <a:cs typeface="MyriadPro-Bold"/>
              </a:rPr>
              <a:t>Evidence Based Program Offerings</a:t>
            </a:r>
          </a:p>
        </p:txBody>
      </p:sp>
      <p:pic>
        <p:nvPicPr>
          <p:cNvPr id="10" name="Picture 9" descr="Logo blue"/>
          <p:cNvPicPr/>
          <p:nvPr/>
        </p:nvPicPr>
        <p:blipFill>
          <a:blip r:embed="rId2">
            <a:extLst>
              <a:ext uri="{28A0092B-C50C-407E-A947-70E740481C1C}">
                <a14:useLocalDpi xmlns:a14="http://schemas.microsoft.com/office/drawing/2010/main" val="0"/>
              </a:ext>
            </a:extLst>
          </a:blip>
          <a:srcRect/>
          <a:stretch>
            <a:fillRect/>
          </a:stretch>
        </p:blipFill>
        <p:spPr bwMode="auto">
          <a:xfrm>
            <a:off x="2521022" y="5674141"/>
            <a:ext cx="3110846" cy="1177130"/>
          </a:xfrm>
          <a:prstGeom prst="rect">
            <a:avLst/>
          </a:prstGeom>
          <a:noFill/>
          <a:ln>
            <a:noFill/>
          </a:ln>
        </p:spPr>
      </p:pic>
      <p:sp>
        <p:nvSpPr>
          <p:cNvPr id="7" name="Rectangle 6"/>
          <p:cNvSpPr/>
          <p:nvPr/>
        </p:nvSpPr>
        <p:spPr>
          <a:xfrm>
            <a:off x="317141" y="2270635"/>
            <a:ext cx="8533244" cy="3108543"/>
          </a:xfrm>
          <a:prstGeom prst="rect">
            <a:avLst/>
          </a:prstGeom>
        </p:spPr>
        <p:txBody>
          <a:bodyPr wrap="square">
            <a:spAutoFit/>
          </a:bodyPr>
          <a:lstStyle/>
          <a:p>
            <a:r>
              <a:rPr lang="en-US" sz="2800" b="1" dirty="0">
                <a:solidFill>
                  <a:srgbClr val="439639"/>
                </a:solidFill>
                <a:latin typeface="Calibri" panose="020F0502020204030204" pitchFamily="34" charset="0"/>
                <a:ea typeface="Calibri" panose="020F0502020204030204" pitchFamily="34" charset="0"/>
              </a:rPr>
              <a:t>For more information regarding COSA’s Health and Wellness program offerings;  opportunities to volunteer as program leaders; or to bring programs to your local community or group, contact:  </a:t>
            </a:r>
          </a:p>
          <a:p>
            <a:endParaRPr lang="en-US" sz="2800" b="1" dirty="0">
              <a:solidFill>
                <a:srgbClr val="439639"/>
              </a:solidFill>
              <a:latin typeface="Calibri" panose="020F0502020204030204" pitchFamily="34" charset="0"/>
              <a:ea typeface="Calibri" panose="020F0502020204030204" pitchFamily="34" charset="0"/>
            </a:endParaRPr>
          </a:p>
          <a:p>
            <a:r>
              <a:rPr lang="en-US" sz="2800" b="1" dirty="0">
                <a:solidFill>
                  <a:srgbClr val="003E79"/>
                </a:solidFill>
                <a:latin typeface="Calibri" panose="020F0502020204030204" pitchFamily="34" charset="0"/>
                <a:ea typeface="Calibri" panose="020F0502020204030204" pitchFamily="34" charset="0"/>
                <a:cs typeface="MyriadPro-Bold"/>
              </a:rPr>
              <a:t>Ellen Williams at 610-499-1937or e-mail </a:t>
            </a:r>
            <a:r>
              <a:rPr lang="en-US" sz="2800" b="1" u="sng" dirty="0">
                <a:solidFill>
                  <a:srgbClr val="003E79"/>
                </a:solidFill>
                <a:latin typeface="Calibri" panose="020F0502020204030204" pitchFamily="34" charset="0"/>
                <a:ea typeface="Calibri" panose="020F0502020204030204" pitchFamily="34" charset="0"/>
                <a:cs typeface="MyriadPro-Bold"/>
              </a:rPr>
              <a:t>williamse@co.delaware.pa.us</a:t>
            </a:r>
            <a:r>
              <a:rPr lang="en-US" sz="2800" b="1" dirty="0">
                <a:solidFill>
                  <a:srgbClr val="003E79"/>
                </a:solidFill>
                <a:latin typeface="Calibri" panose="020F0502020204030204" pitchFamily="34" charset="0"/>
                <a:ea typeface="Calibri" panose="020F0502020204030204" pitchFamily="34" charset="0"/>
                <a:cs typeface="MyriadPro-Bold"/>
              </a:rPr>
              <a:t>	</a:t>
            </a:r>
            <a:r>
              <a:rPr lang="en-US" b="1" dirty="0">
                <a:solidFill>
                  <a:srgbClr val="003E79"/>
                </a:solidFill>
                <a:latin typeface="Calibri" panose="020F0502020204030204" pitchFamily="34" charset="0"/>
                <a:ea typeface="Calibri" panose="020F0502020204030204" pitchFamily="34" charset="0"/>
                <a:cs typeface="MyriadPro-Bold"/>
              </a:rPr>
              <a:t>	</a:t>
            </a:r>
            <a:endParaRPr lang="en-US" dirty="0"/>
          </a:p>
        </p:txBody>
      </p:sp>
      <p:pic>
        <p:nvPicPr>
          <p:cNvPr id="12" name="Picture 11"/>
          <p:cNvPicPr/>
          <p:nvPr/>
        </p:nvPicPr>
        <p:blipFill rotWithShape="1">
          <a:blip r:embed="rId3" cstate="print">
            <a:extLst>
              <a:ext uri="{28A0092B-C50C-407E-A947-70E740481C1C}">
                <a14:useLocalDpi xmlns:a14="http://schemas.microsoft.com/office/drawing/2010/main" val="0"/>
              </a:ext>
            </a:extLst>
          </a:blip>
          <a:srcRect r="3459" b="2569"/>
          <a:stretch/>
        </p:blipFill>
        <p:spPr bwMode="auto">
          <a:xfrm>
            <a:off x="6402906" y="3976825"/>
            <a:ext cx="2648228" cy="2804705"/>
          </a:xfrm>
          <a:prstGeom prst="rect">
            <a:avLst/>
          </a:prstGeom>
          <a:solidFill>
            <a:schemeClr val="accent2"/>
          </a:solidFill>
          <a:ln>
            <a:noFill/>
          </a:ln>
          <a:effectLst/>
          <a:extLst/>
        </p:spPr>
      </p:pic>
    </p:spTree>
    <p:extLst>
      <p:ext uri="{BB962C8B-B14F-4D97-AF65-F5344CB8AC3E}">
        <p14:creationId xmlns:p14="http://schemas.microsoft.com/office/powerpoint/2010/main" val="52443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45" y="0"/>
            <a:ext cx="8596668" cy="732638"/>
          </a:xfrm>
        </p:spPr>
        <p:txBody>
          <a:bodyPr>
            <a:normAutofit fontScale="90000"/>
          </a:bodyPr>
          <a:lstStyle/>
          <a:p>
            <a:r>
              <a:rPr lang="en-US" sz="4800" dirty="0">
                <a:solidFill>
                  <a:srgbClr val="00B050"/>
                </a:solidFill>
              </a:rPr>
              <a:t>Chronic Pain Self-Management</a:t>
            </a:r>
          </a:p>
        </p:txBody>
      </p:sp>
      <p:sp>
        <p:nvSpPr>
          <p:cNvPr id="3" name="Content Placeholder 2"/>
          <p:cNvSpPr>
            <a:spLocks noGrp="1"/>
          </p:cNvSpPr>
          <p:nvPr>
            <p:ph idx="1"/>
          </p:nvPr>
        </p:nvSpPr>
        <p:spPr>
          <a:xfrm>
            <a:off x="67113" y="732638"/>
            <a:ext cx="9518498" cy="6305725"/>
          </a:xfrm>
        </p:spPr>
        <p:txBody>
          <a:bodyPr>
            <a:normAutofit fontScale="92500" lnSpcReduction="10000"/>
          </a:bodyPr>
          <a:lstStyle/>
          <a:p>
            <a:pPr marL="0" indent="0">
              <a:buNone/>
            </a:pPr>
            <a:r>
              <a:rPr lang="en-US" dirty="0"/>
              <a:t>Developed by the Self-Management Resource Center, this small group 6-week program meets once a week for 2 ½ hours.  </a:t>
            </a:r>
            <a:r>
              <a:rPr lang="en-US" sz="2200" b="1" i="1" dirty="0">
                <a:solidFill>
                  <a:srgbClr val="FF6600"/>
                </a:solidFill>
                <a:latin typeface="Times New Roman" panose="02020603050405020304" pitchFamily="18" charset="0"/>
                <a:cs typeface="Times New Roman" panose="02020603050405020304" pitchFamily="18" charset="0"/>
              </a:rPr>
              <a:t>Research shows that people who participated in the program have more vitality or energy, less pain, less dependence on others, improved mental health, are more involved in everyday activities, and are more satisfied with their lives compared to those who have not taken the program. </a:t>
            </a:r>
          </a:p>
          <a:p>
            <a:pPr marL="0" indent="0">
              <a:buNone/>
            </a:pPr>
            <a:r>
              <a:rPr lang="en-US" sz="2400" b="1" dirty="0">
                <a:solidFill>
                  <a:srgbClr val="00B050"/>
                </a:solidFill>
              </a:rPr>
              <a:t>Subjects Discussed Include:</a:t>
            </a:r>
          </a:p>
          <a:p>
            <a:pPr lvl="1">
              <a:buFont typeface="Wingdings" panose="05000000000000000000" pitchFamily="2" charset="2"/>
              <a:buChar char="v"/>
            </a:pPr>
            <a:r>
              <a:rPr lang="en-US" sz="2100" dirty="0"/>
              <a:t>Techniques to deal with problems such as frustration, fatigue, isolation, and poor sleep</a:t>
            </a:r>
          </a:p>
          <a:p>
            <a:pPr lvl="1">
              <a:buFont typeface="Wingdings" panose="05000000000000000000" pitchFamily="2" charset="2"/>
              <a:buChar char="v"/>
            </a:pPr>
            <a:r>
              <a:rPr lang="en-US" sz="2100" dirty="0"/>
              <a:t>Appropriate exercise for maintaining and improving strength, flexibility, and endurance</a:t>
            </a:r>
          </a:p>
          <a:p>
            <a:pPr lvl="1">
              <a:buFont typeface="Wingdings" panose="05000000000000000000" pitchFamily="2" charset="2"/>
              <a:buChar char="v"/>
            </a:pPr>
            <a:r>
              <a:rPr lang="en-US" sz="2100" dirty="0"/>
              <a:t>Appropriate use of medications</a:t>
            </a:r>
          </a:p>
          <a:p>
            <a:pPr lvl="1">
              <a:buFont typeface="Wingdings" panose="05000000000000000000" pitchFamily="2" charset="2"/>
              <a:buChar char="v"/>
            </a:pPr>
            <a:r>
              <a:rPr lang="en-US" sz="2100" dirty="0"/>
              <a:t>Communicating effectively with family, friends, and health professionals</a:t>
            </a:r>
          </a:p>
          <a:p>
            <a:pPr lvl="1">
              <a:buFont typeface="Wingdings" panose="05000000000000000000" pitchFamily="2" charset="2"/>
              <a:buChar char="v"/>
            </a:pPr>
            <a:r>
              <a:rPr lang="en-US" sz="2100" dirty="0"/>
              <a:t>Nutrition</a:t>
            </a:r>
          </a:p>
          <a:p>
            <a:pPr lvl="1">
              <a:buFont typeface="Wingdings" panose="05000000000000000000" pitchFamily="2" charset="2"/>
              <a:buChar char="v"/>
            </a:pPr>
            <a:r>
              <a:rPr lang="en-US" sz="2100" dirty="0"/>
              <a:t>Pacing activity and rest</a:t>
            </a:r>
          </a:p>
          <a:p>
            <a:pPr lvl="1">
              <a:buFont typeface="Wingdings" panose="05000000000000000000" pitchFamily="2" charset="2"/>
              <a:buChar char="v"/>
            </a:pPr>
            <a:r>
              <a:rPr lang="en-US" sz="2100" dirty="0"/>
              <a:t>How to evaluate new treatments</a:t>
            </a:r>
          </a:p>
          <a:p>
            <a:pPr lvl="1">
              <a:buFont typeface="Wingdings" panose="05000000000000000000" pitchFamily="2" charset="2"/>
              <a:buChar char="v"/>
            </a:pPr>
            <a:r>
              <a:rPr lang="en-US" sz="2100" dirty="0"/>
              <a:t>Participants make weekly action plans, share experiences, and help each other solve problems they encounter in creating and carrying out their        self-management program. </a:t>
            </a:r>
          </a:p>
          <a:p>
            <a:endParaRPr lang="en-US" dirty="0"/>
          </a:p>
          <a:p>
            <a:endParaRPr lang="en-US" dirty="0"/>
          </a:p>
        </p:txBody>
      </p:sp>
      <p:pic>
        <p:nvPicPr>
          <p:cNvPr id="1026" name="Picture 2" descr="Image result for older adults experiencing 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223" y="95610"/>
            <a:ext cx="2664368" cy="26643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lder adults experiencing pain"/>
          <p:cNvPicPr>
            <a:picLocks noChangeAspect="1" noChangeArrowheads="1"/>
          </p:cNvPicPr>
          <p:nvPr/>
        </p:nvPicPr>
        <p:blipFill rotWithShape="1">
          <a:blip r:embed="rId3">
            <a:extLst>
              <a:ext uri="{28A0092B-C50C-407E-A947-70E740481C1C}">
                <a14:useLocalDpi xmlns:a14="http://schemas.microsoft.com/office/drawing/2010/main" val="0"/>
              </a:ext>
            </a:extLst>
          </a:blip>
          <a:srcRect l="21498"/>
          <a:stretch/>
        </p:blipFill>
        <p:spPr bwMode="auto">
          <a:xfrm>
            <a:off x="9265613" y="3918954"/>
            <a:ext cx="2839701" cy="240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05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60" y="125835"/>
            <a:ext cx="10284903" cy="1493240"/>
          </a:xfrm>
        </p:spPr>
        <p:txBody>
          <a:bodyPr>
            <a:normAutofit fontScale="90000"/>
          </a:bodyPr>
          <a:lstStyle/>
          <a:p>
            <a:pPr algn="ctr"/>
            <a:r>
              <a:rPr lang="en-US" sz="5300" dirty="0">
                <a:solidFill>
                  <a:srgbClr val="00B050"/>
                </a:solidFill>
              </a:rPr>
              <a:t>Chronic Disease Self-Management</a:t>
            </a:r>
            <a:br>
              <a:rPr lang="en-US" dirty="0"/>
            </a:br>
            <a:r>
              <a:rPr lang="en-US" sz="2200" i="1" dirty="0">
                <a:solidFill>
                  <a:schemeClr val="accent4">
                    <a:lumMod val="75000"/>
                  </a:schemeClr>
                </a:solidFill>
              </a:rPr>
              <a:t>About 80% of older adults have at least one chronic disease, </a:t>
            </a:r>
            <a:br>
              <a:rPr lang="en-US" sz="2200" i="1" dirty="0">
                <a:solidFill>
                  <a:schemeClr val="accent4">
                    <a:lumMod val="75000"/>
                  </a:schemeClr>
                </a:solidFill>
              </a:rPr>
            </a:br>
            <a:r>
              <a:rPr lang="en-US" sz="2200" i="1" dirty="0">
                <a:solidFill>
                  <a:schemeClr val="accent4">
                    <a:lumMod val="75000"/>
                  </a:schemeClr>
                </a:solidFill>
              </a:rPr>
              <a:t>and 68% have at least two.</a:t>
            </a:r>
            <a:br>
              <a:rPr lang="en-US" dirty="0">
                <a:solidFill>
                  <a:schemeClr val="accent4">
                    <a:lumMod val="60000"/>
                    <a:lumOff val="40000"/>
                  </a:schemeClr>
                </a:solidFill>
              </a:rPr>
            </a:br>
            <a:endParaRPr lang="en-US" dirty="0">
              <a:solidFill>
                <a:schemeClr val="accent4">
                  <a:lumMod val="60000"/>
                  <a:lumOff val="40000"/>
                </a:schemeClr>
              </a:solidFill>
            </a:endParaRPr>
          </a:p>
        </p:txBody>
      </p:sp>
      <p:sp>
        <p:nvSpPr>
          <p:cNvPr id="3" name="Content Placeholder 2"/>
          <p:cNvSpPr>
            <a:spLocks noGrp="1"/>
          </p:cNvSpPr>
          <p:nvPr>
            <p:ph idx="1"/>
          </p:nvPr>
        </p:nvSpPr>
        <p:spPr>
          <a:xfrm>
            <a:off x="75501" y="1627464"/>
            <a:ext cx="9555061" cy="5461233"/>
          </a:xfrm>
        </p:spPr>
        <p:txBody>
          <a:bodyPr>
            <a:normAutofit fontScale="92500" lnSpcReduction="10000"/>
          </a:bodyPr>
          <a:lstStyle/>
          <a:p>
            <a:pPr marL="0" indent="0">
              <a:buNone/>
            </a:pPr>
            <a:r>
              <a:rPr lang="en-US" sz="2200" dirty="0"/>
              <a:t>Developed by Stanford University, this small group </a:t>
            </a:r>
            <a:r>
              <a:rPr lang="en-US" sz="2400" dirty="0"/>
              <a:t>6-week program meets once a week for 2 ½ hours.</a:t>
            </a:r>
            <a:r>
              <a:rPr lang="en-US" sz="2200" dirty="0"/>
              <a:t>   </a:t>
            </a:r>
            <a:r>
              <a:rPr lang="en-US" sz="2200" b="1" i="1" dirty="0">
                <a:solidFill>
                  <a:srgbClr val="FF6600"/>
                </a:solidFill>
                <a:latin typeface="Times New Roman" panose="02020603050405020304" pitchFamily="18" charset="0"/>
                <a:cs typeface="Times New Roman" panose="02020603050405020304" pitchFamily="18" charset="0"/>
              </a:rPr>
              <a:t>The programs is proven to help older adults better manage their chronic conditions, improve their quality of life, and lower health care costs.</a:t>
            </a:r>
          </a:p>
          <a:p>
            <a:r>
              <a:rPr lang="en-US" sz="2200" dirty="0"/>
              <a:t>Workshop is designed to help people gain self-confidence in their ability to control their symptoms and learn how their health problems affect their lives. The workshop topics include the following:</a:t>
            </a:r>
          </a:p>
          <a:p>
            <a:pPr lvl="1">
              <a:buFont typeface="Wingdings" panose="05000000000000000000" pitchFamily="2" charset="2"/>
              <a:buChar char="v"/>
            </a:pPr>
            <a:r>
              <a:rPr lang="en-US" sz="2200" dirty="0"/>
              <a:t>How to deal with frustration, fatigue, pain, and isolation.</a:t>
            </a:r>
          </a:p>
          <a:p>
            <a:pPr lvl="1">
              <a:buFont typeface="Wingdings" panose="05000000000000000000" pitchFamily="2" charset="2"/>
              <a:buChar char="v"/>
            </a:pPr>
            <a:r>
              <a:rPr lang="en-US" sz="2200" dirty="0"/>
              <a:t>Ways to maintain and improve strength, flexibility, and endurance.</a:t>
            </a:r>
          </a:p>
          <a:p>
            <a:pPr lvl="1">
              <a:buFont typeface="Wingdings" panose="05000000000000000000" pitchFamily="2" charset="2"/>
              <a:buChar char="v"/>
            </a:pPr>
            <a:r>
              <a:rPr lang="en-US" sz="2200" dirty="0"/>
              <a:t>Managing medications.</a:t>
            </a:r>
          </a:p>
          <a:p>
            <a:pPr lvl="1">
              <a:buFont typeface="Wingdings" panose="05000000000000000000" pitchFamily="2" charset="2"/>
              <a:buChar char="v"/>
            </a:pPr>
            <a:r>
              <a:rPr lang="en-US" sz="2200" dirty="0"/>
              <a:t>How to communicate more effectively with family, friends, and health professionals.</a:t>
            </a:r>
          </a:p>
          <a:p>
            <a:pPr lvl="1">
              <a:buFont typeface="Wingdings" panose="05000000000000000000" pitchFamily="2" charset="2"/>
              <a:buChar char="v"/>
            </a:pPr>
            <a:r>
              <a:rPr lang="en-US" sz="2200" dirty="0"/>
              <a:t>Healthy eating</a:t>
            </a:r>
          </a:p>
          <a:p>
            <a:pPr lvl="1">
              <a:buFont typeface="Wingdings" panose="05000000000000000000" pitchFamily="2" charset="2"/>
              <a:buChar char="v"/>
            </a:pPr>
            <a:r>
              <a:rPr lang="en-US" sz="2400" dirty="0"/>
              <a:t>Participants make weekly action plans, share experiences, and help each other solve problems they encounter in creating and carrying out their self-management program. </a:t>
            </a:r>
          </a:p>
          <a:p>
            <a:pPr lvl="1">
              <a:buFont typeface="Wingdings" panose="05000000000000000000" pitchFamily="2" charset="2"/>
              <a:buChar char="v"/>
            </a:pPr>
            <a:endParaRPr lang="en-US" sz="2200" dirty="0"/>
          </a:p>
          <a:p>
            <a:endParaRPr lang="en-US" dirty="0"/>
          </a:p>
        </p:txBody>
      </p:sp>
      <p:sp>
        <p:nvSpPr>
          <p:cNvPr id="4" name="Title 1"/>
          <p:cNvSpPr txBox="1">
            <a:spLocks/>
          </p:cNvSpPr>
          <p:nvPr/>
        </p:nvSpPr>
        <p:spPr>
          <a:xfrm>
            <a:off x="677334" y="224853"/>
            <a:ext cx="8596668" cy="1693888"/>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3100" dirty="0"/>
            </a:br>
            <a:br>
              <a:rPr lang="en-US" dirty="0"/>
            </a:br>
            <a:endParaRPr lang="en-US" dirty="0"/>
          </a:p>
          <a:p>
            <a:pPr algn="ctr"/>
            <a:endParaRPr lang="en-US" sz="2200" b="1" dirty="0">
              <a:solidFill>
                <a:srgbClr val="FF0000"/>
              </a:solidFill>
            </a:endParaRPr>
          </a:p>
          <a:p>
            <a:pPr algn="ctr"/>
            <a:br>
              <a:rPr lang="en-US" dirty="0"/>
            </a:br>
            <a:endParaRPr lang="en-US" dirty="0"/>
          </a:p>
        </p:txBody>
      </p:sp>
      <p:pic>
        <p:nvPicPr>
          <p:cNvPr id="2050" name="Picture 2" descr="Image result for older adults experiencing pain"/>
          <p:cNvPicPr>
            <a:picLocks noChangeAspect="1" noChangeArrowheads="1"/>
          </p:cNvPicPr>
          <p:nvPr/>
        </p:nvPicPr>
        <p:blipFill rotWithShape="1">
          <a:blip r:embed="rId2">
            <a:extLst>
              <a:ext uri="{28A0092B-C50C-407E-A947-70E740481C1C}">
                <a14:useLocalDpi xmlns:a14="http://schemas.microsoft.com/office/drawing/2010/main" val="0"/>
              </a:ext>
            </a:extLst>
          </a:blip>
          <a:srcRect l="6963" r="28634"/>
          <a:stretch/>
        </p:blipFill>
        <p:spPr bwMode="auto">
          <a:xfrm>
            <a:off x="9494378" y="2537660"/>
            <a:ext cx="2697622" cy="277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27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0668"/>
            <a:ext cx="8596668" cy="1359016"/>
          </a:xfrm>
        </p:spPr>
        <p:txBody>
          <a:bodyPr>
            <a:normAutofit fontScale="90000"/>
          </a:bodyPr>
          <a:lstStyle/>
          <a:p>
            <a:pPr algn="ctr"/>
            <a:r>
              <a:rPr lang="en-US" sz="5300" b="1" dirty="0">
                <a:solidFill>
                  <a:srgbClr val="00B050"/>
                </a:solidFill>
              </a:rPr>
              <a:t>Diabetes Self-Management</a:t>
            </a:r>
            <a:br>
              <a:rPr lang="en-US" sz="4800" dirty="0">
                <a:solidFill>
                  <a:srgbClr val="00B050"/>
                </a:solidFill>
              </a:rPr>
            </a:br>
            <a:r>
              <a:rPr lang="en-US" sz="2000" b="1" i="1" dirty="0">
                <a:solidFill>
                  <a:schemeClr val="accent4">
                    <a:lumMod val="75000"/>
                  </a:schemeClr>
                </a:solidFill>
              </a:rPr>
              <a:t>Diabetes is the 6th leading cause of death in  </a:t>
            </a:r>
            <a:br>
              <a:rPr lang="en-US" sz="2000" b="1" i="1" dirty="0">
                <a:solidFill>
                  <a:schemeClr val="accent4">
                    <a:lumMod val="75000"/>
                  </a:schemeClr>
                </a:solidFill>
              </a:rPr>
            </a:br>
            <a:r>
              <a:rPr lang="en-US" sz="2000" b="1" i="1" dirty="0">
                <a:solidFill>
                  <a:schemeClr val="accent4">
                    <a:lumMod val="75000"/>
                  </a:schemeClr>
                </a:solidFill>
              </a:rPr>
              <a:t>Delaware County and in PA for all age groups.</a:t>
            </a:r>
            <a:r>
              <a:rPr lang="en-US" sz="2000" i="1" dirty="0">
                <a:solidFill>
                  <a:schemeClr val="accent4">
                    <a:lumMod val="75000"/>
                  </a:schemeClr>
                </a:solidFill>
              </a:rPr>
              <a:t>	</a:t>
            </a:r>
          </a:p>
        </p:txBody>
      </p:sp>
      <p:sp>
        <p:nvSpPr>
          <p:cNvPr id="3" name="Content Placeholder 2"/>
          <p:cNvSpPr>
            <a:spLocks noGrp="1"/>
          </p:cNvSpPr>
          <p:nvPr>
            <p:ph idx="1"/>
          </p:nvPr>
        </p:nvSpPr>
        <p:spPr>
          <a:xfrm>
            <a:off x="276837" y="1610685"/>
            <a:ext cx="9521503" cy="5247315"/>
          </a:xfrm>
        </p:spPr>
        <p:txBody>
          <a:bodyPr>
            <a:normAutofit/>
          </a:bodyPr>
          <a:lstStyle/>
          <a:p>
            <a:pPr marL="0" indent="0">
              <a:buNone/>
            </a:pPr>
            <a:r>
              <a:rPr lang="en-US" dirty="0"/>
              <a:t>Developed by Stanford University, this small group 6-week program meets once a week for 2 ½ hours. The program provide individuals with the tools to be a good self-manager of their diabetes. </a:t>
            </a:r>
            <a:r>
              <a:rPr lang="en-US" sz="2100" b="1" i="1" dirty="0">
                <a:solidFill>
                  <a:srgbClr val="FF6600"/>
                </a:solidFill>
                <a:latin typeface="Times New Roman" panose="02020603050405020304" pitchFamily="18" charset="0"/>
                <a:cs typeface="Times New Roman" panose="02020603050405020304" pitchFamily="18" charset="0"/>
              </a:rPr>
              <a:t>The teaching process makes this program effective. Classes are highly participatory. Mutual support and success builds participants’ confidence in their ability to manage their health and maintain active and fulfilling lives.</a:t>
            </a:r>
          </a:p>
          <a:p>
            <a:pPr marL="0" indent="0">
              <a:buNone/>
            </a:pPr>
            <a:r>
              <a:rPr lang="en-US" b="1" dirty="0">
                <a:solidFill>
                  <a:srgbClr val="00B050"/>
                </a:solidFill>
              </a:rPr>
              <a:t>Subjects Taught Include:</a:t>
            </a:r>
          </a:p>
          <a:p>
            <a:pPr lvl="0"/>
            <a:r>
              <a:rPr lang="en-US" dirty="0"/>
              <a:t>Techniques to deal with the symptoms of diabetes, fatigue, pain, hyper/hypoglycemia, stress, and emotional problems such as depression, anger,    fear and frustration</a:t>
            </a:r>
          </a:p>
          <a:p>
            <a:pPr lvl="0"/>
            <a:r>
              <a:rPr lang="en-US" dirty="0"/>
              <a:t>Appropriate exercise for maintaining and improving strength and endurance</a:t>
            </a:r>
          </a:p>
          <a:p>
            <a:pPr lvl="0"/>
            <a:r>
              <a:rPr lang="en-US" dirty="0"/>
              <a:t>Healthy eating</a:t>
            </a:r>
          </a:p>
          <a:p>
            <a:pPr lvl="0"/>
            <a:r>
              <a:rPr lang="en-US" dirty="0"/>
              <a:t>Appropriate use of medication</a:t>
            </a:r>
          </a:p>
          <a:p>
            <a:pPr lvl="0"/>
            <a:r>
              <a:rPr lang="en-US" dirty="0"/>
              <a:t>Working more effectively with health care providers</a:t>
            </a:r>
          </a:p>
          <a:p>
            <a:r>
              <a:rPr lang="en-US" dirty="0"/>
              <a:t>Participants will make weekly action plans, share experiences, and help each         other solve problems they encounter in creating and carrying out their                            self-management program.</a:t>
            </a:r>
          </a:p>
          <a:p>
            <a:endParaRPr lang="en-US" dirty="0"/>
          </a:p>
          <a:p>
            <a:pPr marL="0" indent="0">
              <a:buNone/>
            </a:pPr>
            <a:endParaRPr lang="en-US" dirty="0"/>
          </a:p>
        </p:txBody>
      </p:sp>
      <p:pic>
        <p:nvPicPr>
          <p:cNvPr id="3074" name="Picture 2" descr="Image result for older adults experiencing pain"/>
          <p:cNvPicPr>
            <a:picLocks noChangeAspect="1" noChangeArrowheads="1"/>
          </p:cNvPicPr>
          <p:nvPr/>
        </p:nvPicPr>
        <p:blipFill rotWithShape="1">
          <a:blip r:embed="rId2">
            <a:extLst>
              <a:ext uri="{28A0092B-C50C-407E-A947-70E740481C1C}">
                <a14:useLocalDpi xmlns:a14="http://schemas.microsoft.com/office/drawing/2010/main" val="0"/>
              </a:ext>
            </a:extLst>
          </a:blip>
          <a:srcRect l="6465" t="23136" b="-1"/>
          <a:stretch/>
        </p:blipFill>
        <p:spPr bwMode="auto">
          <a:xfrm>
            <a:off x="9387282" y="3976382"/>
            <a:ext cx="2670495" cy="276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4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92279"/>
            <a:ext cx="9404058" cy="1484851"/>
          </a:xfrm>
        </p:spPr>
        <p:txBody>
          <a:bodyPr>
            <a:normAutofit fontScale="90000"/>
          </a:bodyPr>
          <a:lstStyle/>
          <a:p>
            <a:pPr algn="ctr"/>
            <a:r>
              <a:rPr lang="en-US" sz="5300" b="1" dirty="0">
                <a:solidFill>
                  <a:srgbClr val="00B050"/>
                </a:solidFill>
              </a:rPr>
              <a:t>WISE </a:t>
            </a:r>
            <a:br>
              <a:rPr lang="en-US" dirty="0"/>
            </a:br>
            <a:r>
              <a:rPr lang="en-US" sz="4800" b="1" u="sng" dirty="0">
                <a:solidFill>
                  <a:srgbClr val="FF6600"/>
                </a:solidFill>
                <a:latin typeface="Trebuchet MS" panose="020B0603020202020204" pitchFamily="34" charset="0"/>
                <a:ea typeface="+mn-ea"/>
                <a:cs typeface="Times New Roman" panose="02020603050405020304" pitchFamily="18" charset="0"/>
              </a:rPr>
              <a:t>W</a:t>
            </a:r>
            <a:r>
              <a:rPr lang="en-US" sz="4000" dirty="0">
                <a:solidFill>
                  <a:schemeClr val="tx1"/>
                </a:solidFill>
              </a:rPr>
              <a:t>ellness</a:t>
            </a:r>
            <a:r>
              <a:rPr lang="en-US" sz="4000" dirty="0">
                <a:solidFill>
                  <a:srgbClr val="00B050"/>
                </a:solidFill>
              </a:rPr>
              <a:t> </a:t>
            </a:r>
            <a:r>
              <a:rPr lang="en-US" sz="4800" b="1" u="sng" dirty="0">
                <a:solidFill>
                  <a:srgbClr val="FF6600"/>
                </a:solidFill>
                <a:latin typeface="Trebuchet MS" panose="020B0603020202020204" pitchFamily="34" charset="0"/>
                <a:ea typeface="+mn-ea"/>
                <a:cs typeface="Times New Roman" panose="02020603050405020304" pitchFamily="18" charset="0"/>
              </a:rPr>
              <a:t>I</a:t>
            </a:r>
            <a:r>
              <a:rPr lang="en-US" sz="4000" dirty="0">
                <a:solidFill>
                  <a:schemeClr val="tx1"/>
                </a:solidFill>
              </a:rPr>
              <a:t>nitiative</a:t>
            </a:r>
            <a:r>
              <a:rPr lang="en-US" sz="4000" dirty="0">
                <a:solidFill>
                  <a:srgbClr val="00B050"/>
                </a:solidFill>
              </a:rPr>
              <a:t> </a:t>
            </a:r>
            <a:r>
              <a:rPr lang="en-US" sz="4000" dirty="0">
                <a:solidFill>
                  <a:schemeClr val="tx1"/>
                </a:solidFill>
              </a:rPr>
              <a:t>for</a:t>
            </a:r>
            <a:r>
              <a:rPr lang="en-US" sz="4000" dirty="0">
                <a:solidFill>
                  <a:srgbClr val="00B050"/>
                </a:solidFill>
              </a:rPr>
              <a:t> </a:t>
            </a:r>
            <a:r>
              <a:rPr lang="en-US" sz="4800" b="1" u="sng" dirty="0">
                <a:solidFill>
                  <a:srgbClr val="FF6600"/>
                </a:solidFill>
                <a:latin typeface="Trebuchet MS" panose="020B0603020202020204" pitchFamily="34" charset="0"/>
                <a:ea typeface="+mn-ea"/>
                <a:cs typeface="Times New Roman" panose="02020603050405020304" pitchFamily="18" charset="0"/>
              </a:rPr>
              <a:t>S</a:t>
            </a:r>
            <a:r>
              <a:rPr lang="en-US" sz="4000" dirty="0">
                <a:solidFill>
                  <a:schemeClr val="tx1"/>
                </a:solidFill>
              </a:rPr>
              <a:t>enior</a:t>
            </a:r>
            <a:r>
              <a:rPr lang="en-US" sz="4000" dirty="0">
                <a:solidFill>
                  <a:srgbClr val="00B050"/>
                </a:solidFill>
              </a:rPr>
              <a:t> </a:t>
            </a:r>
            <a:r>
              <a:rPr lang="en-US" sz="4800" b="1" u="sng" dirty="0">
                <a:solidFill>
                  <a:srgbClr val="FF6600"/>
                </a:solidFill>
                <a:latin typeface="Trebuchet MS" panose="020B0603020202020204" pitchFamily="34" charset="0"/>
                <a:ea typeface="+mn-ea"/>
                <a:cs typeface="Times New Roman" panose="02020603050405020304" pitchFamily="18" charset="0"/>
              </a:rPr>
              <a:t>E</a:t>
            </a:r>
            <a:r>
              <a:rPr lang="en-US" sz="4000" dirty="0">
                <a:solidFill>
                  <a:schemeClr val="tx1"/>
                </a:solidFill>
              </a:rPr>
              <a:t>ducation</a:t>
            </a:r>
          </a:p>
        </p:txBody>
      </p:sp>
      <p:sp>
        <p:nvSpPr>
          <p:cNvPr id="3" name="Content Placeholder 2"/>
          <p:cNvSpPr>
            <a:spLocks noGrp="1"/>
          </p:cNvSpPr>
          <p:nvPr>
            <p:ph idx="1"/>
          </p:nvPr>
        </p:nvSpPr>
        <p:spPr>
          <a:xfrm>
            <a:off x="285226" y="1484851"/>
            <a:ext cx="8988776" cy="5637401"/>
          </a:xfrm>
        </p:spPr>
        <p:txBody>
          <a:bodyPr>
            <a:normAutofit/>
          </a:bodyPr>
          <a:lstStyle/>
          <a:p>
            <a:pPr marL="0" indent="0">
              <a:buNone/>
            </a:pPr>
            <a:r>
              <a:rPr lang="en-US" sz="2000" dirty="0"/>
              <a:t>An award winning program developed by the New Jersey Prevention Network, this small group, 6-week program meets once a week for two hours. WISE uses an interactive fun approach to help seniors celebrate aging, make positive lifestyle choices, and feel more confident and in control of their lives. </a:t>
            </a:r>
          </a:p>
          <a:p>
            <a:pPr marL="0" indent="0">
              <a:buNone/>
            </a:pPr>
            <a:r>
              <a:rPr lang="en-US" sz="2000" dirty="0"/>
              <a:t>WISE covers a wide range of topics to inform and empower older adults.  Join us for the fun, meet new people and:</a:t>
            </a:r>
          </a:p>
          <a:p>
            <a:pPr lvl="0"/>
            <a:r>
              <a:rPr lang="en-US" sz="2000" dirty="0"/>
              <a:t>Celebrate this exciting stage of life and all the benefits that come with it</a:t>
            </a:r>
          </a:p>
          <a:p>
            <a:pPr lvl="0"/>
            <a:r>
              <a:rPr lang="en-US" sz="2000" dirty="0"/>
              <a:t>Learn about the aging process and how to make healthy lifestyle choices</a:t>
            </a:r>
          </a:p>
          <a:p>
            <a:pPr lvl="0"/>
            <a:r>
              <a:rPr lang="en-US" sz="2000" dirty="0"/>
              <a:t>Discuss risk factors and behaviors you should avoid to stay healthy </a:t>
            </a:r>
          </a:p>
          <a:p>
            <a:pPr lvl="0"/>
            <a:r>
              <a:rPr lang="en-US" sz="2000" dirty="0"/>
              <a:t>Examine how alcohol, prescription medications and over-the-counter medications affect older adults differently and how you can avoid problems</a:t>
            </a:r>
          </a:p>
          <a:p>
            <a:r>
              <a:rPr lang="en-US" sz="2000" dirty="0"/>
              <a:t>Learn simple tools to empower you about your health and the healthcare          you receive	</a:t>
            </a:r>
          </a:p>
        </p:txBody>
      </p:sp>
      <p:pic>
        <p:nvPicPr>
          <p:cNvPr id="4098" name="Picture 2" descr="Image result for hispanic older adults"/>
          <p:cNvPicPr>
            <a:picLocks noChangeAspect="1" noChangeArrowheads="1"/>
          </p:cNvPicPr>
          <p:nvPr/>
        </p:nvPicPr>
        <p:blipFill rotWithShape="1">
          <a:blip r:embed="rId2">
            <a:extLst>
              <a:ext uri="{28A0092B-C50C-407E-A947-70E740481C1C}">
                <a14:useLocalDpi xmlns:a14="http://schemas.microsoft.com/office/drawing/2010/main" val="0"/>
              </a:ext>
            </a:extLst>
          </a:blip>
          <a:srcRect l="24758" r="7032"/>
          <a:stretch/>
        </p:blipFill>
        <p:spPr bwMode="auto">
          <a:xfrm>
            <a:off x="9274002" y="2390861"/>
            <a:ext cx="2893888" cy="273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90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327" y="0"/>
            <a:ext cx="8596668" cy="1320800"/>
          </a:xfrm>
        </p:spPr>
        <p:txBody>
          <a:bodyPr/>
          <a:lstStyle/>
          <a:p>
            <a:r>
              <a:rPr lang="en-US" b="1" dirty="0">
                <a:solidFill>
                  <a:srgbClr val="00B050"/>
                </a:solidFill>
              </a:rPr>
              <a:t>Healthy Steps for Older Adults</a:t>
            </a:r>
          </a:p>
        </p:txBody>
      </p:sp>
      <p:sp>
        <p:nvSpPr>
          <p:cNvPr id="3" name="Content Placeholder 2"/>
          <p:cNvSpPr>
            <a:spLocks noGrp="1"/>
          </p:cNvSpPr>
          <p:nvPr>
            <p:ph idx="1"/>
          </p:nvPr>
        </p:nvSpPr>
        <p:spPr>
          <a:xfrm>
            <a:off x="352336" y="704676"/>
            <a:ext cx="8903891" cy="6153324"/>
          </a:xfrm>
        </p:spPr>
        <p:txBody>
          <a:bodyPr>
            <a:normAutofit fontScale="92500" lnSpcReduction="20000"/>
          </a:bodyPr>
          <a:lstStyle/>
          <a:p>
            <a:pPr marL="0" indent="0">
              <a:buNone/>
            </a:pPr>
            <a:r>
              <a:rPr lang="en-US" dirty="0"/>
              <a:t>Healthy Steps for Older Adults, a small group evidence-based 2-session (2 ½ hours per session) fall prevention program developed by the Fall Prevention Initiative of the Pennsylvania Department of Aging.  It is a unique, comprehensive, community-based falls prevention program designed to raise participants’ knowledge and awareness, introduce steps they can take to reduce falls and improve their health and well-being, and provide referrals and resources. </a:t>
            </a:r>
          </a:p>
          <a:p>
            <a:pPr marL="0" indent="0">
              <a:buNone/>
            </a:pPr>
            <a:r>
              <a:rPr lang="en-US" dirty="0"/>
              <a:t> </a:t>
            </a:r>
            <a:r>
              <a:rPr lang="en-US" b="1" dirty="0">
                <a:solidFill>
                  <a:srgbClr val="00B050"/>
                </a:solidFill>
              </a:rPr>
              <a:t>Subjects Taught Include:</a:t>
            </a:r>
          </a:p>
          <a:p>
            <a:pPr lvl="0"/>
            <a:r>
              <a:rPr lang="en-US" dirty="0"/>
              <a:t>Causes of falls and how falls can be prevented </a:t>
            </a:r>
          </a:p>
          <a:p>
            <a:pPr lvl="0"/>
            <a:r>
              <a:rPr lang="en-US" dirty="0"/>
              <a:t>Home Safety and Assessment</a:t>
            </a:r>
          </a:p>
          <a:p>
            <a:pPr lvl="0"/>
            <a:r>
              <a:rPr lang="en-US" dirty="0"/>
              <a:t>Physical activities to improve strength, balance and flexibility</a:t>
            </a:r>
          </a:p>
          <a:p>
            <a:pPr lvl="0"/>
            <a:r>
              <a:rPr lang="en-US" dirty="0"/>
              <a:t>Identify and problem-solve barriers to change </a:t>
            </a:r>
          </a:p>
          <a:p>
            <a:pPr lvl="0"/>
            <a:r>
              <a:rPr lang="en-US" dirty="0"/>
              <a:t>Talking With Your Doctor </a:t>
            </a:r>
          </a:p>
          <a:p>
            <a:pPr lvl="0"/>
            <a:r>
              <a:rPr lang="en-US" dirty="0"/>
              <a:t>Medicine Safety </a:t>
            </a:r>
          </a:p>
          <a:p>
            <a:pPr lvl="0"/>
            <a:r>
              <a:rPr lang="en-US" dirty="0"/>
              <a:t>Foot Care and Foot Wear </a:t>
            </a:r>
          </a:p>
          <a:p>
            <a:r>
              <a:rPr lang="en-US" dirty="0"/>
              <a:t>Physical Skills Screening – results can be shared with your healthcare provider</a:t>
            </a:r>
          </a:p>
          <a:p>
            <a:pPr marL="0" indent="0">
              <a:buNone/>
            </a:pPr>
            <a:endParaRPr lang="en-US" dirty="0"/>
          </a:p>
          <a:p>
            <a:pPr marL="0" indent="0">
              <a:buNone/>
            </a:pPr>
            <a:r>
              <a:rPr lang="en-US" b="1" dirty="0">
                <a:solidFill>
                  <a:srgbClr val="00B050"/>
                </a:solidFill>
              </a:rPr>
              <a:t>Program Goal: </a:t>
            </a:r>
            <a:r>
              <a:rPr lang="en-US" dirty="0"/>
              <a:t>To prevent falls, promote health and ensure that older adults can remain as independent as possible for as long as possible. </a:t>
            </a:r>
          </a:p>
          <a:p>
            <a:pPr marL="0" indent="0">
              <a:buNone/>
            </a:pPr>
            <a:r>
              <a:rPr lang="en-US" b="1" dirty="0">
                <a:solidFill>
                  <a:srgbClr val="00B050"/>
                </a:solidFill>
              </a:rPr>
              <a:t>Results:  </a:t>
            </a:r>
            <a:r>
              <a:rPr lang="en-US" dirty="0"/>
              <a:t>Older adults who completed the Healthy Steps for Older Adults program workshops have been noted to reduce falls incidence by about 15%. </a:t>
            </a:r>
          </a:p>
        </p:txBody>
      </p:sp>
      <p:pic>
        <p:nvPicPr>
          <p:cNvPr id="5122" name="Picture 2" descr="Image result for older adult gay cou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0950" y="552343"/>
            <a:ext cx="2012279" cy="3014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walking 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294" y="2695455"/>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7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9" y="0"/>
            <a:ext cx="9587120" cy="785550"/>
          </a:xfrm>
        </p:spPr>
        <p:txBody>
          <a:bodyPr>
            <a:normAutofit fontScale="90000"/>
          </a:bodyPr>
          <a:lstStyle/>
          <a:p>
            <a:pPr algn="ctr"/>
            <a:r>
              <a:rPr lang="en-US" sz="4800" dirty="0">
                <a:solidFill>
                  <a:srgbClr val="00B050"/>
                </a:solidFill>
              </a:rPr>
              <a:t> </a:t>
            </a:r>
            <a:r>
              <a:rPr lang="en-US" sz="4800" b="1" dirty="0">
                <a:solidFill>
                  <a:srgbClr val="00B050"/>
                </a:solidFill>
              </a:rPr>
              <a:t>A Matter of Balance</a:t>
            </a:r>
          </a:p>
        </p:txBody>
      </p:sp>
      <p:sp>
        <p:nvSpPr>
          <p:cNvPr id="3" name="Content Placeholder 2"/>
          <p:cNvSpPr>
            <a:spLocks noGrp="1"/>
          </p:cNvSpPr>
          <p:nvPr>
            <p:ph idx="1"/>
          </p:nvPr>
        </p:nvSpPr>
        <p:spPr>
          <a:xfrm>
            <a:off x="285749" y="889233"/>
            <a:ext cx="9445479" cy="5968767"/>
          </a:xfrm>
        </p:spPr>
        <p:txBody>
          <a:bodyPr>
            <a:normAutofit/>
          </a:bodyPr>
          <a:lstStyle/>
          <a:p>
            <a:pPr marL="0" indent="0">
              <a:buNone/>
            </a:pPr>
            <a:r>
              <a:rPr lang="en-US" dirty="0"/>
              <a:t>Developed by </a:t>
            </a:r>
            <a:r>
              <a:rPr lang="en-US" dirty="0" err="1"/>
              <a:t>MaineHealth</a:t>
            </a:r>
            <a:r>
              <a:rPr lang="en-US" dirty="0"/>
              <a:t>, this small group 8 session program is given over eight sessions, meeting weekly or twice weekly for two hours per session.  A Matter of Balance acknowledges the risk of falling but emphasizes practical coping strategies to reduce this fear that include: </a:t>
            </a:r>
          </a:p>
          <a:p>
            <a:pPr lvl="0"/>
            <a:r>
              <a:rPr lang="en-US" dirty="0"/>
              <a:t>Promoting a view of falls and fear of falling as controllable </a:t>
            </a:r>
          </a:p>
          <a:p>
            <a:pPr lvl="0"/>
            <a:r>
              <a:rPr lang="en-US" dirty="0"/>
              <a:t>Setting realistic goals for increasing activity </a:t>
            </a:r>
          </a:p>
          <a:p>
            <a:pPr lvl="0"/>
            <a:r>
              <a:rPr lang="en-US" dirty="0"/>
              <a:t>Changing the environment to reduce fall risk factors </a:t>
            </a:r>
          </a:p>
          <a:p>
            <a:pPr lvl="0"/>
            <a:r>
              <a:rPr lang="en-US" dirty="0"/>
              <a:t>Promoting exercise to increase strength and balance.</a:t>
            </a:r>
          </a:p>
          <a:p>
            <a:pPr marL="0" indent="0">
              <a:buNone/>
            </a:pPr>
            <a:r>
              <a:rPr lang="en-US" sz="1900" b="1" dirty="0">
                <a:solidFill>
                  <a:srgbClr val="00B050"/>
                </a:solidFill>
              </a:rPr>
              <a:t>Program Goal:  </a:t>
            </a:r>
            <a:r>
              <a:rPr lang="en-US" sz="1900" dirty="0">
                <a:solidFill>
                  <a:schemeClr val="tx1"/>
                </a:solidFill>
              </a:rPr>
              <a:t>T</a:t>
            </a:r>
            <a:r>
              <a:rPr lang="en-US" dirty="0"/>
              <a:t>o reduce fear of falling, stop the fear of falling                                  cycle, and increase activity levels among community-dwelling older adults. </a:t>
            </a:r>
          </a:p>
          <a:p>
            <a:pPr marL="0" indent="0">
              <a:buNone/>
            </a:pPr>
            <a:r>
              <a:rPr lang="en-US" sz="1900" b="1" dirty="0">
                <a:solidFill>
                  <a:srgbClr val="00B050"/>
                </a:solidFill>
              </a:rPr>
              <a:t>After completing A Matter of Balance: </a:t>
            </a:r>
          </a:p>
          <a:p>
            <a:pPr lvl="0"/>
            <a:r>
              <a:rPr lang="en-US" sz="2100" b="1" i="1" dirty="0">
                <a:solidFill>
                  <a:srgbClr val="FF6600"/>
                </a:solidFill>
                <a:latin typeface="Times New Roman" panose="02020603050405020304" pitchFamily="18" charset="0"/>
                <a:cs typeface="Times New Roman" panose="02020603050405020304" pitchFamily="18" charset="0"/>
              </a:rPr>
              <a:t>97% of participants are more comfortable talking about fear of falling </a:t>
            </a:r>
          </a:p>
          <a:p>
            <a:pPr lvl="0"/>
            <a:r>
              <a:rPr lang="en-US" sz="2100" b="1" i="1" dirty="0">
                <a:solidFill>
                  <a:srgbClr val="FF6600"/>
                </a:solidFill>
                <a:latin typeface="Times New Roman" panose="02020603050405020304" pitchFamily="18" charset="0"/>
                <a:cs typeface="Times New Roman" panose="02020603050405020304" pitchFamily="18" charset="0"/>
              </a:rPr>
              <a:t>97% feel comfortable increasing activity </a:t>
            </a:r>
          </a:p>
          <a:p>
            <a:pPr lvl="0"/>
            <a:r>
              <a:rPr lang="en-US" sz="2100" b="1" i="1" dirty="0">
                <a:solidFill>
                  <a:srgbClr val="FF6600"/>
                </a:solidFill>
                <a:latin typeface="Times New Roman" panose="02020603050405020304" pitchFamily="18" charset="0"/>
                <a:cs typeface="Times New Roman" panose="02020603050405020304" pitchFamily="18" charset="0"/>
              </a:rPr>
              <a:t>99% plan to continue exercising </a:t>
            </a:r>
          </a:p>
          <a:p>
            <a:pPr lvl="0"/>
            <a:r>
              <a:rPr lang="en-US" sz="2100" b="1" i="1" dirty="0">
                <a:solidFill>
                  <a:srgbClr val="FF6600"/>
                </a:solidFill>
                <a:latin typeface="Times New Roman" panose="02020603050405020304" pitchFamily="18" charset="0"/>
                <a:cs typeface="Times New Roman" panose="02020603050405020304" pitchFamily="18" charset="0"/>
              </a:rPr>
              <a:t>98% would recommend the program to others </a:t>
            </a:r>
          </a:p>
          <a:p>
            <a:endParaRPr lang="en-US" dirty="0"/>
          </a:p>
        </p:txBody>
      </p:sp>
      <p:pic>
        <p:nvPicPr>
          <p:cNvPr id="1028" name="Picture 4" descr="Image result for A matter of balance"/>
          <p:cNvPicPr>
            <a:picLocks noChangeAspect="1" noChangeArrowheads="1"/>
          </p:cNvPicPr>
          <p:nvPr/>
        </p:nvPicPr>
        <p:blipFill rotWithShape="1">
          <a:blip r:embed="rId2">
            <a:extLst>
              <a:ext uri="{28A0092B-C50C-407E-A947-70E740481C1C}">
                <a14:useLocalDpi xmlns:a14="http://schemas.microsoft.com/office/drawing/2010/main" val="0"/>
              </a:ext>
            </a:extLst>
          </a:blip>
          <a:srcRect l="2678" r="2788"/>
          <a:stretch/>
        </p:blipFill>
        <p:spPr bwMode="auto">
          <a:xfrm>
            <a:off x="8186912" y="1949494"/>
            <a:ext cx="4005088" cy="280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73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12" y="609601"/>
            <a:ext cx="5002039" cy="1320800"/>
          </a:xfrm>
        </p:spPr>
        <p:txBody>
          <a:bodyPr>
            <a:normAutofit fontScale="90000"/>
          </a:bodyPr>
          <a:lstStyle/>
          <a:p>
            <a:r>
              <a:rPr lang="en-US" sz="6000" dirty="0">
                <a:solidFill>
                  <a:srgbClr val="00B050"/>
                </a:solidFill>
              </a:rPr>
              <a:t>Walk With Ease</a:t>
            </a:r>
          </a:p>
        </p:txBody>
      </p:sp>
      <p:pic>
        <p:nvPicPr>
          <p:cNvPr id="4" name="Content Placeholder 3"/>
          <p:cNvPicPr>
            <a:picLocks noGrp="1" noChangeAspect="1"/>
          </p:cNvPicPr>
          <p:nvPr>
            <p:ph idx="1"/>
          </p:nvPr>
        </p:nvPicPr>
        <p:blipFill>
          <a:blip r:embed="rId2"/>
          <a:stretch>
            <a:fillRect/>
          </a:stretch>
        </p:blipFill>
        <p:spPr>
          <a:xfrm>
            <a:off x="0" y="26591"/>
            <a:ext cx="4144697" cy="2486818"/>
          </a:xfrm>
        </p:spPr>
      </p:pic>
      <p:sp>
        <p:nvSpPr>
          <p:cNvPr id="3" name="Rectangle 2"/>
          <p:cNvSpPr/>
          <p:nvPr/>
        </p:nvSpPr>
        <p:spPr>
          <a:xfrm>
            <a:off x="85459" y="2684463"/>
            <a:ext cx="10297682" cy="4396075"/>
          </a:xfrm>
          <a:prstGeom prst="rect">
            <a:avLst/>
          </a:prstGeom>
        </p:spPr>
        <p:txBody>
          <a:bodyPr wrap="square">
            <a:spAutoFit/>
          </a:bodyPr>
          <a:lstStyle/>
          <a:p>
            <a:r>
              <a:rPr lang="en-US" sz="2000" dirty="0"/>
              <a:t>Developed by the Thurston Arthritis Research Center and the Institute on Aging of the University of North Carolina, the Walk With Ease Program is the only walking program identified as arthritis-appropriate and evidence-based by the Centers for Disease Control and Prevention.  Walk with Ease is offered three times per week for 1 ½  hours for 6-weeks or 18 sessions</a:t>
            </a:r>
            <a:r>
              <a:rPr lang="en-US" sz="2000" b="1" dirty="0"/>
              <a:t>.</a:t>
            </a:r>
            <a:endParaRPr lang="en-US" sz="2000" dirty="0"/>
          </a:p>
          <a:p>
            <a:endParaRPr lang="en-US" sz="900" b="1" dirty="0"/>
          </a:p>
          <a:p>
            <a:pPr>
              <a:spcBef>
                <a:spcPts val="1000"/>
              </a:spcBef>
              <a:buClr>
                <a:schemeClr val="accent1"/>
              </a:buClr>
              <a:buSzPct val="80000"/>
            </a:pPr>
            <a:r>
              <a:rPr lang="en-US" sz="2000" b="1" dirty="0">
                <a:solidFill>
                  <a:srgbClr val="00B050"/>
                </a:solidFill>
              </a:rPr>
              <a:t>Walk With Ease is for people with arthritis.  It is a 5-step walking program proven to:</a:t>
            </a:r>
          </a:p>
          <a:p>
            <a:pPr marL="800109" lvl="1" indent="-342909">
              <a:spcBef>
                <a:spcPts val="1000"/>
              </a:spcBef>
              <a:buClr>
                <a:schemeClr val="accent1"/>
              </a:buClr>
              <a:buSzPct val="80000"/>
              <a:buFont typeface="Wingdings 3" charset="2"/>
              <a:buChar char=""/>
            </a:pPr>
            <a:r>
              <a:rPr lang="en-US" sz="2100" b="1" i="1" dirty="0">
                <a:solidFill>
                  <a:srgbClr val="FF6600"/>
                </a:solidFill>
                <a:latin typeface="Times New Roman" panose="02020603050405020304" pitchFamily="18" charset="0"/>
                <a:cs typeface="Times New Roman" panose="02020603050405020304" pitchFamily="18" charset="0"/>
              </a:rPr>
              <a:t>Reduce the pain and discomfort of arthritis</a:t>
            </a:r>
          </a:p>
          <a:p>
            <a:pPr marL="800109" lvl="1" indent="-342909">
              <a:spcBef>
                <a:spcPts val="1000"/>
              </a:spcBef>
              <a:buClr>
                <a:schemeClr val="accent1"/>
              </a:buClr>
              <a:buSzPct val="80000"/>
              <a:buFont typeface="Wingdings 3" charset="2"/>
              <a:buChar char=""/>
            </a:pPr>
            <a:r>
              <a:rPr lang="en-US" sz="2100" b="1" i="1" dirty="0">
                <a:solidFill>
                  <a:srgbClr val="FF6600"/>
                </a:solidFill>
                <a:latin typeface="Times New Roman" panose="02020603050405020304" pitchFamily="18" charset="0"/>
                <a:cs typeface="Times New Roman" panose="02020603050405020304" pitchFamily="18" charset="0"/>
              </a:rPr>
              <a:t>Increase balance, strength and walking pace</a:t>
            </a:r>
          </a:p>
          <a:p>
            <a:pPr marL="800109" lvl="1" indent="-342909">
              <a:spcBef>
                <a:spcPts val="1000"/>
              </a:spcBef>
              <a:buClr>
                <a:schemeClr val="accent1"/>
              </a:buClr>
              <a:buSzPct val="80000"/>
              <a:buFont typeface="Wingdings 3" charset="2"/>
              <a:buChar char=""/>
            </a:pPr>
            <a:r>
              <a:rPr lang="en-US" sz="2100" b="1" i="1" dirty="0">
                <a:solidFill>
                  <a:srgbClr val="FF6600"/>
                </a:solidFill>
                <a:latin typeface="Times New Roman" panose="02020603050405020304" pitchFamily="18" charset="0"/>
                <a:cs typeface="Times New Roman" panose="02020603050405020304" pitchFamily="18" charset="0"/>
              </a:rPr>
              <a:t>Build confidence in your ability to be physically active, and </a:t>
            </a:r>
          </a:p>
          <a:p>
            <a:pPr marL="800109" lvl="1" indent="-342909">
              <a:spcBef>
                <a:spcPts val="1000"/>
              </a:spcBef>
              <a:buClr>
                <a:schemeClr val="accent1"/>
              </a:buClr>
              <a:buSzPct val="80000"/>
              <a:buFont typeface="Wingdings 3" charset="2"/>
              <a:buChar char=""/>
            </a:pPr>
            <a:r>
              <a:rPr lang="en-US" sz="2100" b="1" i="1" dirty="0">
                <a:solidFill>
                  <a:srgbClr val="FF6600"/>
                </a:solidFill>
                <a:latin typeface="Times New Roman" panose="02020603050405020304" pitchFamily="18" charset="0"/>
                <a:cs typeface="Times New Roman" panose="02020603050405020304" pitchFamily="18" charset="0"/>
              </a:rPr>
              <a:t>Improve your overall health</a:t>
            </a:r>
          </a:p>
          <a:p>
            <a:endParaRPr lang="en-US" b="1" dirty="0"/>
          </a:p>
        </p:txBody>
      </p:sp>
      <p:pic>
        <p:nvPicPr>
          <p:cNvPr id="5" name="Picture 4"/>
          <p:cNvPicPr>
            <a:picLocks noChangeAspect="1"/>
          </p:cNvPicPr>
          <p:nvPr/>
        </p:nvPicPr>
        <p:blipFill rotWithShape="1">
          <a:blip r:embed="rId3"/>
          <a:srcRect t="19966" b="24484"/>
          <a:stretch/>
        </p:blipFill>
        <p:spPr>
          <a:xfrm rot="5400000">
            <a:off x="11057065" y="4064593"/>
            <a:ext cx="3943751" cy="1643063"/>
          </a:xfrm>
          <a:prstGeom prst="rect">
            <a:avLst/>
          </a:prstGeom>
        </p:spPr>
      </p:pic>
      <p:sp>
        <p:nvSpPr>
          <p:cNvPr id="7" name="AutoShape 4" descr="Image result for walk with ea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4534606" y="1477963"/>
            <a:ext cx="5048250" cy="904875"/>
          </a:xfrm>
          <a:prstGeom prst="rect">
            <a:avLst/>
          </a:prstGeom>
        </p:spPr>
      </p:pic>
    </p:spTree>
    <p:extLst>
      <p:ext uri="{BB962C8B-B14F-4D97-AF65-F5344CB8AC3E}">
        <p14:creationId xmlns:p14="http://schemas.microsoft.com/office/powerpoint/2010/main" val="23312762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347</TotalTime>
  <Words>1016</Words>
  <Application>Microsoft Office PowerPoint</Application>
  <PresentationFormat>Widescreen</PresentationFormat>
  <Paragraphs>86</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MyriadPro-Bold</vt:lpstr>
      <vt:lpstr>Times New Roman</vt:lpstr>
      <vt:lpstr>Trebuchet MS</vt:lpstr>
      <vt:lpstr>Verdana</vt:lpstr>
      <vt:lpstr>Wingdings</vt:lpstr>
      <vt:lpstr>Wingdings 3</vt:lpstr>
      <vt:lpstr>Facet</vt:lpstr>
      <vt:lpstr>Slides for display board </vt:lpstr>
      <vt:lpstr>PowerPoint Presentation</vt:lpstr>
      <vt:lpstr>Chronic Pain Self-Management</vt:lpstr>
      <vt:lpstr>Chronic Disease Self-Management About 80% of older adults have at least one chronic disease,  and 68% have at least two. </vt:lpstr>
      <vt:lpstr>Diabetes Self-Management Diabetes is the 6th leading cause of death in   Delaware County and in PA for all age groups. </vt:lpstr>
      <vt:lpstr>WISE  Wellness Initiative for Senior Education</vt:lpstr>
      <vt:lpstr>Healthy Steps for Older Adults</vt:lpstr>
      <vt:lpstr> A Matter of Balance</vt:lpstr>
      <vt:lpstr>Walk With Ease</vt:lpstr>
      <vt:lpstr>Want to get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display board</dc:title>
  <dc:creator>Williams, Ellen J.</dc:creator>
  <cp:lastModifiedBy>Lawley, Elaine</cp:lastModifiedBy>
  <cp:revision>29</cp:revision>
  <cp:lastPrinted>2019-04-26T14:05:20Z</cp:lastPrinted>
  <dcterms:created xsi:type="dcterms:W3CDTF">2019-04-25T16:42:41Z</dcterms:created>
  <dcterms:modified xsi:type="dcterms:W3CDTF">2020-02-06T14:51:11Z</dcterms:modified>
</cp:coreProperties>
</file>